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8" r:id="rId5"/>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37B"/>
    <a:srgbClr val="D5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BBD68E-4954-E059-F3CE-0C77EBD0A0AE}" v="16" dt="2023-09-18T16:18:11.460"/>
    <p1510:client id="{F984BDBC-9BF9-4464-B931-98B34E16B480}" v="120" dt="2023-09-18T16:44:08.8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7" d="100"/>
          <a:sy n="17" d="100"/>
        </p:scale>
        <p:origin x="3204" y="174"/>
      </p:cViewPr>
      <p:guideLst>
        <p:guide orient="horz" pos="13482"/>
        <p:guide pos="95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clay Luke CENTRAL ANALYSIS AND SCIENCE DIRECTORATE" userId="f3d1e885-4201-4f90-8fec-53808ba48659" providerId="ADAL" clId="{F984BDBC-9BF9-4464-B931-98B34E16B480}"/>
    <pc:docChg chg="undo custSel addSld delSld modSld">
      <pc:chgData name="Barclay Luke CENTRAL ANALYSIS AND SCIENCE DIRECTORATE" userId="f3d1e885-4201-4f90-8fec-53808ba48659" providerId="ADAL" clId="{F984BDBC-9BF9-4464-B931-98B34E16B480}" dt="2023-09-18T16:44:21.189" v="151" actId="47"/>
      <pc:docMkLst>
        <pc:docMk/>
      </pc:docMkLst>
      <pc:sldChg chg="addSp delSp modSp del mod">
        <pc:chgData name="Barclay Luke CENTRAL ANALYSIS AND SCIENCE DIRECTORATE" userId="f3d1e885-4201-4f90-8fec-53808ba48659" providerId="ADAL" clId="{F984BDBC-9BF9-4464-B931-98B34E16B480}" dt="2023-09-18T16:44:16.361" v="150" actId="47"/>
        <pc:sldMkLst>
          <pc:docMk/>
          <pc:sldMk cId="834627033" sldId="256"/>
        </pc:sldMkLst>
        <pc:spChg chg="mod">
          <ac:chgData name="Barclay Luke CENTRAL ANALYSIS AND SCIENCE DIRECTORATE" userId="f3d1e885-4201-4f90-8fec-53808ba48659" providerId="ADAL" clId="{F984BDBC-9BF9-4464-B931-98B34E16B480}" dt="2023-09-13T14:29:08.618" v="2" actId="207"/>
          <ac:spMkLst>
            <pc:docMk/>
            <pc:sldMk cId="834627033" sldId="256"/>
            <ac:spMk id="2" creationId="{9B2236EE-8757-809D-44D7-97DA9BE108D6}"/>
          </ac:spMkLst>
        </pc:spChg>
        <pc:spChg chg="add mod">
          <ac:chgData name="Barclay Luke CENTRAL ANALYSIS AND SCIENCE DIRECTORATE" userId="f3d1e885-4201-4f90-8fec-53808ba48659" providerId="ADAL" clId="{F984BDBC-9BF9-4464-B931-98B34E16B480}" dt="2023-09-18T15:29:05.804" v="149"/>
          <ac:spMkLst>
            <pc:docMk/>
            <pc:sldMk cId="834627033" sldId="256"/>
            <ac:spMk id="3" creationId="{6BA5D9BB-7CD0-D872-F638-987119FF4AEF}"/>
          </ac:spMkLst>
        </pc:spChg>
        <pc:spChg chg="mod">
          <ac:chgData name="Barclay Luke CENTRAL ANALYSIS AND SCIENCE DIRECTORATE" userId="f3d1e885-4201-4f90-8fec-53808ba48659" providerId="ADAL" clId="{F984BDBC-9BF9-4464-B931-98B34E16B480}" dt="2023-09-13T15:32:22.473" v="47" actId="1076"/>
          <ac:spMkLst>
            <pc:docMk/>
            <pc:sldMk cId="834627033" sldId="256"/>
            <ac:spMk id="13" creationId="{9DC14EE2-0B56-1B40-7EA0-CE04773003AE}"/>
          </ac:spMkLst>
        </pc:spChg>
        <pc:spChg chg="mod">
          <ac:chgData name="Barclay Luke CENTRAL ANALYSIS AND SCIENCE DIRECTORATE" userId="f3d1e885-4201-4f90-8fec-53808ba48659" providerId="ADAL" clId="{F984BDBC-9BF9-4464-B931-98B34E16B480}" dt="2023-09-13T15:31:58.038" v="45" actId="1076"/>
          <ac:spMkLst>
            <pc:docMk/>
            <pc:sldMk cId="834627033" sldId="256"/>
            <ac:spMk id="14" creationId="{D91B67B2-007D-64F8-EC57-0B87EAAAD116}"/>
          </ac:spMkLst>
        </pc:spChg>
        <pc:spChg chg="mod">
          <ac:chgData name="Barclay Luke CENTRAL ANALYSIS AND SCIENCE DIRECTORATE" userId="f3d1e885-4201-4f90-8fec-53808ba48659" providerId="ADAL" clId="{F984BDBC-9BF9-4464-B931-98B34E16B480}" dt="2023-09-13T15:33:54.730" v="59" actId="1076"/>
          <ac:spMkLst>
            <pc:docMk/>
            <pc:sldMk cId="834627033" sldId="256"/>
            <ac:spMk id="21" creationId="{4BE11114-95EA-DEBA-BA2E-12F14432E2E9}"/>
          </ac:spMkLst>
        </pc:spChg>
        <pc:spChg chg="del mod">
          <ac:chgData name="Barclay Luke CENTRAL ANALYSIS AND SCIENCE DIRECTORATE" userId="f3d1e885-4201-4f90-8fec-53808ba48659" providerId="ADAL" clId="{F984BDBC-9BF9-4464-B931-98B34E16B480}" dt="2023-09-18T15:29:05.646" v="148" actId="478"/>
          <ac:spMkLst>
            <pc:docMk/>
            <pc:sldMk cId="834627033" sldId="256"/>
            <ac:spMk id="22" creationId="{9EC25016-1DC7-576B-B39F-ACEA0437773F}"/>
          </ac:spMkLst>
        </pc:spChg>
        <pc:spChg chg="mod">
          <ac:chgData name="Barclay Luke CENTRAL ANALYSIS AND SCIENCE DIRECTORATE" userId="f3d1e885-4201-4f90-8fec-53808ba48659" providerId="ADAL" clId="{F984BDBC-9BF9-4464-B931-98B34E16B480}" dt="2023-09-13T15:33:18.664" v="52" actId="14100"/>
          <ac:spMkLst>
            <pc:docMk/>
            <pc:sldMk cId="834627033" sldId="256"/>
            <ac:spMk id="23" creationId="{55B7C72C-8B55-7153-6B62-765DCBA99ADE}"/>
          </ac:spMkLst>
        </pc:spChg>
        <pc:spChg chg="mod">
          <ac:chgData name="Barclay Luke CENTRAL ANALYSIS AND SCIENCE DIRECTORATE" userId="f3d1e885-4201-4f90-8fec-53808ba48659" providerId="ADAL" clId="{F984BDBC-9BF9-4464-B931-98B34E16B480}" dt="2023-09-13T15:33:15.837" v="51" actId="1076"/>
          <ac:spMkLst>
            <pc:docMk/>
            <pc:sldMk cId="834627033" sldId="256"/>
            <ac:spMk id="24" creationId="{11E0F282-8688-B602-0914-1399ABB39DBC}"/>
          </ac:spMkLst>
        </pc:spChg>
        <pc:graphicFrameChg chg="add del mod">
          <ac:chgData name="Barclay Luke CENTRAL ANALYSIS AND SCIENCE DIRECTORATE" userId="f3d1e885-4201-4f90-8fec-53808ba48659" providerId="ADAL" clId="{F984BDBC-9BF9-4464-B931-98B34E16B480}" dt="2023-09-13T14:33:04.708" v="8" actId="478"/>
          <ac:graphicFrameMkLst>
            <pc:docMk/>
            <pc:sldMk cId="834627033" sldId="256"/>
            <ac:graphicFrameMk id="3" creationId="{3AFC988E-DAEB-47A1-A3B1-5264B58B3090}"/>
          </ac:graphicFrameMkLst>
        </pc:graphicFrameChg>
        <pc:graphicFrameChg chg="add mod">
          <ac:chgData name="Barclay Luke CENTRAL ANALYSIS AND SCIENCE DIRECTORATE" userId="f3d1e885-4201-4f90-8fec-53808ba48659" providerId="ADAL" clId="{F984BDBC-9BF9-4464-B931-98B34E16B480}" dt="2023-09-13T15:33:34.799" v="54" actId="1076"/>
          <ac:graphicFrameMkLst>
            <pc:docMk/>
            <pc:sldMk cId="834627033" sldId="256"/>
            <ac:graphicFrameMk id="4" creationId="{3AFC988E-DAEB-47A1-A3B1-5264B58B3090}"/>
          </ac:graphicFrameMkLst>
        </pc:graphicFrameChg>
        <pc:picChg chg="mod">
          <ac:chgData name="Barclay Luke CENTRAL ANALYSIS AND SCIENCE DIRECTORATE" userId="f3d1e885-4201-4f90-8fec-53808ba48659" providerId="ADAL" clId="{F984BDBC-9BF9-4464-B931-98B34E16B480}" dt="2023-09-13T15:33:31.569" v="53" actId="1076"/>
          <ac:picMkLst>
            <pc:docMk/>
            <pc:sldMk cId="834627033" sldId="256"/>
            <ac:picMk id="11" creationId="{6680F6C6-EE73-9FDE-D7DE-DFACDC2D9DE6}"/>
          </ac:picMkLst>
        </pc:picChg>
        <pc:picChg chg="del">
          <ac:chgData name="Barclay Luke CENTRAL ANALYSIS AND SCIENCE DIRECTORATE" userId="f3d1e885-4201-4f90-8fec-53808ba48659" providerId="ADAL" clId="{F984BDBC-9BF9-4464-B931-98B34E16B480}" dt="2023-09-13T14:32:36.937" v="3" actId="478"/>
          <ac:picMkLst>
            <pc:docMk/>
            <pc:sldMk cId="834627033" sldId="256"/>
            <ac:picMk id="1031" creationId="{835F7BCB-CABA-1CE4-07B7-F143BCCE477C}"/>
          </ac:picMkLst>
        </pc:picChg>
      </pc:sldChg>
      <pc:sldChg chg="addSp delSp modSp add del mod">
        <pc:chgData name="Barclay Luke CENTRAL ANALYSIS AND SCIENCE DIRECTORATE" userId="f3d1e885-4201-4f90-8fec-53808ba48659" providerId="ADAL" clId="{F984BDBC-9BF9-4464-B931-98B34E16B480}" dt="2023-09-18T16:44:21.189" v="151" actId="47"/>
        <pc:sldMkLst>
          <pc:docMk/>
          <pc:sldMk cId="706464806" sldId="257"/>
        </pc:sldMkLst>
        <pc:spChg chg="mod">
          <ac:chgData name="Barclay Luke CENTRAL ANALYSIS AND SCIENCE DIRECTORATE" userId="f3d1e885-4201-4f90-8fec-53808ba48659" providerId="ADAL" clId="{F984BDBC-9BF9-4464-B931-98B34E16B480}" dt="2023-09-18T15:24:29.521" v="77" actId="14100"/>
          <ac:spMkLst>
            <pc:docMk/>
            <pc:sldMk cId="706464806" sldId="257"/>
            <ac:spMk id="2" creationId="{9B2236EE-8757-809D-44D7-97DA9BE108D6}"/>
          </ac:spMkLst>
        </pc:spChg>
        <pc:spChg chg="add del mod">
          <ac:chgData name="Barclay Luke CENTRAL ANALYSIS AND SCIENCE DIRECTORATE" userId="f3d1e885-4201-4f90-8fec-53808ba48659" providerId="ADAL" clId="{F984BDBC-9BF9-4464-B931-98B34E16B480}" dt="2023-09-18T15:13:41.088" v="63"/>
          <ac:spMkLst>
            <pc:docMk/>
            <pc:sldMk cId="706464806" sldId="257"/>
            <ac:spMk id="3" creationId="{80B1DDE7-20F9-A62F-0AE2-41210AA15EB8}"/>
          </ac:spMkLst>
        </pc:spChg>
        <pc:spChg chg="add mod ord">
          <ac:chgData name="Barclay Luke CENTRAL ANALYSIS AND SCIENCE DIRECTORATE" userId="f3d1e885-4201-4f90-8fec-53808ba48659" providerId="ADAL" clId="{F984BDBC-9BF9-4464-B931-98B34E16B480}" dt="2023-09-18T15:24:26.802" v="76" actId="14100"/>
          <ac:spMkLst>
            <pc:docMk/>
            <pc:sldMk cId="706464806" sldId="257"/>
            <ac:spMk id="5" creationId="{2E9E8846-ECDA-7768-4E5B-DBF2252698AF}"/>
          </ac:spMkLst>
        </pc:spChg>
        <pc:spChg chg="add mod">
          <ac:chgData name="Barclay Luke CENTRAL ANALYSIS AND SCIENCE DIRECTORATE" userId="f3d1e885-4201-4f90-8fec-53808ba48659" providerId="ADAL" clId="{F984BDBC-9BF9-4464-B931-98B34E16B480}" dt="2023-09-18T15:23:55.712" v="73" actId="207"/>
          <ac:spMkLst>
            <pc:docMk/>
            <pc:sldMk cId="706464806" sldId="257"/>
            <ac:spMk id="6" creationId="{846B5F4A-22BB-BB3C-524E-B1EFFEC532AB}"/>
          </ac:spMkLst>
        </pc:spChg>
        <pc:spChg chg="add mod">
          <ac:chgData name="Barclay Luke CENTRAL ANALYSIS AND SCIENCE DIRECTORATE" userId="f3d1e885-4201-4f90-8fec-53808ba48659" providerId="ADAL" clId="{F984BDBC-9BF9-4464-B931-98B34E16B480}" dt="2023-09-18T15:29:01.374" v="147"/>
          <ac:spMkLst>
            <pc:docMk/>
            <pc:sldMk cId="706464806" sldId="257"/>
            <ac:spMk id="7" creationId="{FD6B6A0C-F92A-49E0-CA06-A481FBA8ACA6}"/>
          </ac:spMkLst>
        </pc:spChg>
        <pc:spChg chg="mod">
          <ac:chgData name="Barclay Luke CENTRAL ANALYSIS AND SCIENCE DIRECTORATE" userId="f3d1e885-4201-4f90-8fec-53808ba48659" providerId="ADAL" clId="{F984BDBC-9BF9-4464-B931-98B34E16B480}" dt="2023-09-18T15:24:23.777" v="75" actId="1076"/>
          <ac:spMkLst>
            <pc:docMk/>
            <pc:sldMk cId="706464806" sldId="257"/>
            <ac:spMk id="13" creationId="{9DC14EE2-0B56-1B40-7EA0-CE04773003AE}"/>
          </ac:spMkLst>
        </pc:spChg>
        <pc:spChg chg="del">
          <ac:chgData name="Barclay Luke CENTRAL ANALYSIS AND SCIENCE DIRECTORATE" userId="f3d1e885-4201-4f90-8fec-53808ba48659" providerId="ADAL" clId="{F984BDBC-9BF9-4464-B931-98B34E16B480}" dt="2023-09-18T15:29:00.985" v="146" actId="478"/>
          <ac:spMkLst>
            <pc:docMk/>
            <pc:sldMk cId="706464806" sldId="257"/>
            <ac:spMk id="22" creationId="{9EC25016-1DC7-576B-B39F-ACEA0437773F}"/>
          </ac:spMkLst>
        </pc:spChg>
      </pc:sldChg>
      <pc:sldChg chg="modSp add mod">
        <pc:chgData name="Barclay Luke CENTRAL ANALYSIS AND SCIENCE DIRECTORATE" userId="f3d1e885-4201-4f90-8fec-53808ba48659" providerId="ADAL" clId="{F984BDBC-9BF9-4464-B931-98B34E16B480}" dt="2023-09-18T15:28:26.411" v="145" actId="1076"/>
        <pc:sldMkLst>
          <pc:docMk/>
          <pc:sldMk cId="2878011843" sldId="258"/>
        </pc:sldMkLst>
        <pc:spChg chg="mod">
          <ac:chgData name="Barclay Luke CENTRAL ANALYSIS AND SCIENCE DIRECTORATE" userId="f3d1e885-4201-4f90-8fec-53808ba48659" providerId="ADAL" clId="{F984BDBC-9BF9-4464-B931-98B34E16B480}" dt="2023-09-18T15:26:12.802" v="83" actId="14100"/>
          <ac:spMkLst>
            <pc:docMk/>
            <pc:sldMk cId="2878011843" sldId="258"/>
            <ac:spMk id="2" creationId="{9B2236EE-8757-809D-44D7-97DA9BE108D6}"/>
          </ac:spMkLst>
        </pc:spChg>
        <pc:spChg chg="mod">
          <ac:chgData name="Barclay Luke CENTRAL ANALYSIS AND SCIENCE DIRECTORATE" userId="f3d1e885-4201-4f90-8fec-53808ba48659" providerId="ADAL" clId="{F984BDBC-9BF9-4464-B931-98B34E16B480}" dt="2023-09-18T15:26:23.193" v="86" actId="14100"/>
          <ac:spMkLst>
            <pc:docMk/>
            <pc:sldMk cId="2878011843" sldId="258"/>
            <ac:spMk id="5" creationId="{2E9E8846-ECDA-7768-4E5B-DBF2252698AF}"/>
          </ac:spMkLst>
        </pc:spChg>
        <pc:spChg chg="mod">
          <ac:chgData name="Barclay Luke CENTRAL ANALYSIS AND SCIENCE DIRECTORATE" userId="f3d1e885-4201-4f90-8fec-53808ba48659" providerId="ADAL" clId="{F984BDBC-9BF9-4464-B931-98B34E16B480}" dt="2023-09-18T15:26:32.155" v="89" actId="14100"/>
          <ac:spMkLst>
            <pc:docMk/>
            <pc:sldMk cId="2878011843" sldId="258"/>
            <ac:spMk id="6" creationId="{846B5F4A-22BB-BB3C-524E-B1EFFEC532AB}"/>
          </ac:spMkLst>
        </pc:spChg>
        <pc:spChg chg="mod">
          <ac:chgData name="Barclay Luke CENTRAL ANALYSIS AND SCIENCE DIRECTORATE" userId="f3d1e885-4201-4f90-8fec-53808ba48659" providerId="ADAL" clId="{F984BDBC-9BF9-4464-B931-98B34E16B480}" dt="2023-09-18T15:27:09.994" v="91" actId="1076"/>
          <ac:spMkLst>
            <pc:docMk/>
            <pc:sldMk cId="2878011843" sldId="258"/>
            <ac:spMk id="14" creationId="{D91B67B2-007D-64F8-EC57-0B87EAAAD116}"/>
          </ac:spMkLst>
        </pc:spChg>
        <pc:spChg chg="mod">
          <ac:chgData name="Barclay Luke CENTRAL ANALYSIS AND SCIENCE DIRECTORATE" userId="f3d1e885-4201-4f90-8fec-53808ba48659" providerId="ADAL" clId="{F984BDBC-9BF9-4464-B931-98B34E16B480}" dt="2023-09-18T15:28:01.926" v="143" actId="20577"/>
          <ac:spMkLst>
            <pc:docMk/>
            <pc:sldMk cId="2878011843" sldId="258"/>
            <ac:spMk id="22" creationId="{9EC25016-1DC7-576B-B39F-ACEA0437773F}"/>
          </ac:spMkLst>
        </pc:spChg>
        <pc:graphicFrameChg chg="mod">
          <ac:chgData name="Barclay Luke CENTRAL ANALYSIS AND SCIENCE DIRECTORATE" userId="f3d1e885-4201-4f90-8fec-53808ba48659" providerId="ADAL" clId="{F984BDBC-9BF9-4464-B931-98B34E16B480}" dt="2023-09-18T15:27:19.328" v="92" actId="1076"/>
          <ac:graphicFrameMkLst>
            <pc:docMk/>
            <pc:sldMk cId="2878011843" sldId="258"/>
            <ac:graphicFrameMk id="4" creationId="{3AFC988E-DAEB-47A1-A3B1-5264B58B3090}"/>
          </ac:graphicFrameMkLst>
        </pc:graphicFrameChg>
        <pc:picChg chg="mod">
          <ac:chgData name="Barclay Luke CENTRAL ANALYSIS AND SCIENCE DIRECTORATE" userId="f3d1e885-4201-4f90-8fec-53808ba48659" providerId="ADAL" clId="{F984BDBC-9BF9-4464-B931-98B34E16B480}" dt="2023-09-18T15:28:26.411" v="145" actId="1076"/>
          <ac:picMkLst>
            <pc:docMk/>
            <pc:sldMk cId="2878011843" sldId="258"/>
            <ac:picMk id="11" creationId="{6680F6C6-EE73-9FDE-D7DE-DFACDC2D9DE6}"/>
          </ac:picMkLst>
        </pc:picChg>
      </pc:sldChg>
    </pc:docChg>
  </pc:docChgLst>
  <pc:docChgLst>
    <pc:chgData name="Barclay Luke CENTRAL ANALYSIS AND SCIENCE DIRECTORATE" userId="S::luke.barclay@dwp.gov.uk::f3d1e885-4201-4f90-8fec-53808ba48659" providerId="AD" clId="Web-{DA133106-852E-CD4C-4BA7-9F24DD61473F}"/>
    <pc:docChg chg="modSld">
      <pc:chgData name="Barclay Luke CENTRAL ANALYSIS AND SCIENCE DIRECTORATE" userId="S::luke.barclay@dwp.gov.uk::f3d1e885-4201-4f90-8fec-53808ba48659" providerId="AD" clId="Web-{DA133106-852E-CD4C-4BA7-9F24DD61473F}" dt="2023-09-11T16:52:11.108" v="593" actId="14100"/>
      <pc:docMkLst>
        <pc:docMk/>
      </pc:docMkLst>
      <pc:sldChg chg="addSp delSp modSp">
        <pc:chgData name="Barclay Luke CENTRAL ANALYSIS AND SCIENCE DIRECTORATE" userId="S::luke.barclay@dwp.gov.uk::f3d1e885-4201-4f90-8fec-53808ba48659" providerId="AD" clId="Web-{DA133106-852E-CD4C-4BA7-9F24DD61473F}" dt="2023-09-11T16:52:11.108" v="593" actId="14100"/>
        <pc:sldMkLst>
          <pc:docMk/>
          <pc:sldMk cId="834627033" sldId="256"/>
        </pc:sldMkLst>
        <pc:spChg chg="add mod ord">
          <ac:chgData name="Barclay Luke CENTRAL ANALYSIS AND SCIENCE DIRECTORATE" userId="S::luke.barclay@dwp.gov.uk::f3d1e885-4201-4f90-8fec-53808ba48659" providerId="AD" clId="Web-{DA133106-852E-CD4C-4BA7-9F24DD61473F}" dt="2023-09-11T16:52:04.342" v="592" actId="14100"/>
          <ac:spMkLst>
            <pc:docMk/>
            <pc:sldMk cId="834627033" sldId="256"/>
            <ac:spMk id="2" creationId="{9B2236EE-8757-809D-44D7-97DA9BE108D6}"/>
          </ac:spMkLst>
        </pc:spChg>
        <pc:spChg chg="mod">
          <ac:chgData name="Barclay Luke CENTRAL ANALYSIS AND SCIENCE DIRECTORATE" userId="S::luke.barclay@dwp.gov.uk::f3d1e885-4201-4f90-8fec-53808ba48659" providerId="AD" clId="Web-{DA133106-852E-CD4C-4BA7-9F24DD61473F}" dt="2023-09-11T16:52:11.108" v="593" actId="14100"/>
          <ac:spMkLst>
            <pc:docMk/>
            <pc:sldMk cId="834627033" sldId="256"/>
            <ac:spMk id="8" creationId="{E212EC8A-C429-0639-E85A-08E5F489B040}"/>
          </ac:spMkLst>
        </pc:spChg>
        <pc:spChg chg="mod">
          <ac:chgData name="Barclay Luke CENTRAL ANALYSIS AND SCIENCE DIRECTORATE" userId="S::luke.barclay@dwp.gov.uk::f3d1e885-4201-4f90-8fec-53808ba48659" providerId="AD" clId="Web-{DA133106-852E-CD4C-4BA7-9F24DD61473F}" dt="2023-09-11T14:34:13.168" v="320" actId="1076"/>
          <ac:spMkLst>
            <pc:docMk/>
            <pc:sldMk cId="834627033" sldId="256"/>
            <ac:spMk id="10" creationId="{80BF7B06-2D76-B554-15AA-95441C73FB68}"/>
          </ac:spMkLst>
        </pc:spChg>
        <pc:spChg chg="mod">
          <ac:chgData name="Barclay Luke CENTRAL ANALYSIS AND SCIENCE DIRECTORATE" userId="S::luke.barclay@dwp.gov.uk::f3d1e885-4201-4f90-8fec-53808ba48659" providerId="AD" clId="Web-{DA133106-852E-CD4C-4BA7-9F24DD61473F}" dt="2023-09-11T14:37:34.533" v="343" actId="1076"/>
          <ac:spMkLst>
            <pc:docMk/>
            <pc:sldMk cId="834627033" sldId="256"/>
            <ac:spMk id="12" creationId="{E1678D49-C1C0-D883-94C7-B1921C9EEB69}"/>
          </ac:spMkLst>
        </pc:spChg>
        <pc:spChg chg="mod">
          <ac:chgData name="Barclay Luke CENTRAL ANALYSIS AND SCIENCE DIRECTORATE" userId="S::luke.barclay@dwp.gov.uk::f3d1e885-4201-4f90-8fec-53808ba48659" providerId="AD" clId="Web-{DA133106-852E-CD4C-4BA7-9F24DD61473F}" dt="2023-09-11T14:37:53.034" v="347" actId="14100"/>
          <ac:spMkLst>
            <pc:docMk/>
            <pc:sldMk cId="834627033" sldId="256"/>
            <ac:spMk id="13" creationId="{9DC14EE2-0B56-1B40-7EA0-CE04773003AE}"/>
          </ac:spMkLst>
        </pc:spChg>
        <pc:spChg chg="mod">
          <ac:chgData name="Barclay Luke CENTRAL ANALYSIS AND SCIENCE DIRECTORATE" userId="S::luke.barclay@dwp.gov.uk::f3d1e885-4201-4f90-8fec-53808ba48659" providerId="AD" clId="Web-{DA133106-852E-CD4C-4BA7-9F24DD61473F}" dt="2023-09-11T14:37:41.331" v="345" actId="1076"/>
          <ac:spMkLst>
            <pc:docMk/>
            <pc:sldMk cId="834627033" sldId="256"/>
            <ac:spMk id="14" creationId="{D91B67B2-007D-64F8-EC57-0B87EAAAD116}"/>
          </ac:spMkLst>
        </pc:spChg>
        <pc:spChg chg="mod">
          <ac:chgData name="Barclay Luke CENTRAL ANALYSIS AND SCIENCE DIRECTORATE" userId="S::luke.barclay@dwp.gov.uk::f3d1e885-4201-4f90-8fec-53808ba48659" providerId="AD" clId="Web-{DA133106-852E-CD4C-4BA7-9F24DD61473F}" dt="2023-09-11T14:37:36.877" v="344" actId="1076"/>
          <ac:spMkLst>
            <pc:docMk/>
            <pc:sldMk cId="834627033" sldId="256"/>
            <ac:spMk id="16" creationId="{932F3529-207B-A6E9-8420-5FD9C5651824}"/>
          </ac:spMkLst>
        </pc:spChg>
        <pc:spChg chg="mod">
          <ac:chgData name="Barclay Luke CENTRAL ANALYSIS AND SCIENCE DIRECTORATE" userId="S::luke.barclay@dwp.gov.uk::f3d1e885-4201-4f90-8fec-53808ba48659" providerId="AD" clId="Web-{DA133106-852E-CD4C-4BA7-9F24DD61473F}" dt="2023-09-11T14:40:42.071" v="432" actId="20577"/>
          <ac:spMkLst>
            <pc:docMk/>
            <pc:sldMk cId="834627033" sldId="256"/>
            <ac:spMk id="20" creationId="{E6EDFC43-4728-8C6C-EA72-A60F07562253}"/>
          </ac:spMkLst>
        </pc:spChg>
        <pc:spChg chg="mod">
          <ac:chgData name="Barclay Luke CENTRAL ANALYSIS AND SCIENCE DIRECTORATE" userId="S::luke.barclay@dwp.gov.uk::f3d1e885-4201-4f90-8fec-53808ba48659" providerId="AD" clId="Web-{DA133106-852E-CD4C-4BA7-9F24DD61473F}" dt="2023-09-11T14:44:32.437" v="545" actId="20577"/>
          <ac:spMkLst>
            <pc:docMk/>
            <pc:sldMk cId="834627033" sldId="256"/>
            <ac:spMk id="21" creationId="{4BE11114-95EA-DEBA-BA2E-12F14432E2E9}"/>
          </ac:spMkLst>
        </pc:spChg>
        <pc:spChg chg="mod">
          <ac:chgData name="Barclay Luke CENTRAL ANALYSIS AND SCIENCE DIRECTORATE" userId="S::luke.barclay@dwp.gov.uk::f3d1e885-4201-4f90-8fec-53808ba48659" providerId="AD" clId="Web-{DA133106-852E-CD4C-4BA7-9F24DD61473F}" dt="2023-09-11T14:44:42.438" v="546" actId="1076"/>
          <ac:spMkLst>
            <pc:docMk/>
            <pc:sldMk cId="834627033" sldId="256"/>
            <ac:spMk id="22" creationId="{9EC25016-1DC7-576B-B39F-ACEA0437773F}"/>
          </ac:spMkLst>
        </pc:spChg>
        <pc:spChg chg="mod">
          <ac:chgData name="Barclay Luke CENTRAL ANALYSIS AND SCIENCE DIRECTORATE" userId="S::luke.barclay@dwp.gov.uk::f3d1e885-4201-4f90-8fec-53808ba48659" providerId="AD" clId="Web-{DA133106-852E-CD4C-4BA7-9F24DD61473F}" dt="2023-09-11T16:50:54.137" v="583" actId="20577"/>
          <ac:spMkLst>
            <pc:docMk/>
            <pc:sldMk cId="834627033" sldId="256"/>
            <ac:spMk id="23" creationId="{55B7C72C-8B55-7153-6B62-765DCBA99ADE}"/>
          </ac:spMkLst>
        </pc:spChg>
        <pc:spChg chg="mod">
          <ac:chgData name="Barclay Luke CENTRAL ANALYSIS AND SCIENCE DIRECTORATE" userId="S::luke.barclay@dwp.gov.uk::f3d1e885-4201-4f90-8fec-53808ba48659" providerId="AD" clId="Web-{DA133106-852E-CD4C-4BA7-9F24DD61473F}" dt="2023-09-11T16:51:17.185" v="585" actId="14100"/>
          <ac:spMkLst>
            <pc:docMk/>
            <pc:sldMk cId="834627033" sldId="256"/>
            <ac:spMk id="24" creationId="{11E0F282-8688-B602-0914-1399ABB39DBC}"/>
          </ac:spMkLst>
        </pc:spChg>
        <pc:picChg chg="add del mod">
          <ac:chgData name="Barclay Luke CENTRAL ANALYSIS AND SCIENCE DIRECTORATE" userId="S::luke.barclay@dwp.gov.uk::f3d1e885-4201-4f90-8fec-53808ba48659" providerId="AD" clId="Web-{DA133106-852E-CD4C-4BA7-9F24DD61473F}" dt="2023-09-11T16:49:02.822" v="573"/>
          <ac:picMkLst>
            <pc:docMk/>
            <pc:sldMk cId="834627033" sldId="256"/>
            <ac:picMk id="3" creationId="{84E0653A-4790-38F1-223B-D4EBB9D509EF}"/>
          </ac:picMkLst>
        </pc:picChg>
        <pc:picChg chg="add del mod">
          <ac:chgData name="Barclay Luke CENTRAL ANALYSIS AND SCIENCE DIRECTORATE" userId="S::luke.barclay@dwp.gov.uk::f3d1e885-4201-4f90-8fec-53808ba48659" providerId="AD" clId="Web-{DA133106-852E-CD4C-4BA7-9F24DD61473F}" dt="2023-09-11T16:45:45.770" v="557"/>
          <ac:picMkLst>
            <pc:docMk/>
            <pc:sldMk cId="834627033" sldId="256"/>
            <ac:picMk id="4" creationId="{CFB6EA5A-0206-221B-C18C-66916F6CAA5A}"/>
          </ac:picMkLst>
        </pc:picChg>
        <pc:picChg chg="add del mod">
          <ac:chgData name="Barclay Luke CENTRAL ANALYSIS AND SCIENCE DIRECTORATE" userId="S::luke.barclay@dwp.gov.uk::f3d1e885-4201-4f90-8fec-53808ba48659" providerId="AD" clId="Web-{DA133106-852E-CD4C-4BA7-9F24DD61473F}" dt="2023-09-11T16:46:08.755" v="559"/>
          <ac:picMkLst>
            <pc:docMk/>
            <pc:sldMk cId="834627033" sldId="256"/>
            <ac:picMk id="5" creationId="{B6C42FEC-9BC3-DC3F-CDAB-1FED20F6742A}"/>
          </ac:picMkLst>
        </pc:picChg>
        <pc:picChg chg="add del mod">
          <ac:chgData name="Barclay Luke CENTRAL ANALYSIS AND SCIENCE DIRECTORATE" userId="S::luke.barclay@dwp.gov.uk::f3d1e885-4201-4f90-8fec-53808ba48659" providerId="AD" clId="Web-{DA133106-852E-CD4C-4BA7-9F24DD61473F}" dt="2023-09-11T16:46:47.553" v="561"/>
          <ac:picMkLst>
            <pc:docMk/>
            <pc:sldMk cId="834627033" sldId="256"/>
            <ac:picMk id="6" creationId="{D1EF2039-E1C7-B12E-1D36-6E8D41016D0A}"/>
          </ac:picMkLst>
        </pc:picChg>
        <pc:picChg chg="add del mod">
          <ac:chgData name="Barclay Luke CENTRAL ANALYSIS AND SCIENCE DIRECTORATE" userId="S::luke.barclay@dwp.gov.uk::f3d1e885-4201-4f90-8fec-53808ba48659" providerId="AD" clId="Web-{DA133106-852E-CD4C-4BA7-9F24DD61473F}" dt="2023-09-11T16:48:35.134" v="569"/>
          <ac:picMkLst>
            <pc:docMk/>
            <pc:sldMk cId="834627033" sldId="256"/>
            <ac:picMk id="7" creationId="{B5784262-2544-E6F7-6DD8-5332DF304EC4}"/>
          </ac:picMkLst>
        </pc:picChg>
        <pc:picChg chg="add mod">
          <ac:chgData name="Barclay Luke CENTRAL ANALYSIS AND SCIENCE DIRECTORATE" userId="S::luke.barclay@dwp.gov.uk::f3d1e885-4201-4f90-8fec-53808ba48659" providerId="AD" clId="Web-{DA133106-852E-CD4C-4BA7-9F24DD61473F}" dt="2023-09-11T16:49:24.104" v="577" actId="14100"/>
          <ac:picMkLst>
            <pc:docMk/>
            <pc:sldMk cId="834627033" sldId="256"/>
            <ac:picMk id="11" creationId="{6680F6C6-EE73-9FDE-D7DE-DFACDC2D9DE6}"/>
          </ac:picMkLst>
        </pc:picChg>
        <pc:picChg chg="del mod">
          <ac:chgData name="Barclay Luke CENTRAL ANALYSIS AND SCIENCE DIRECTORATE" userId="S::luke.barclay@dwp.gov.uk::f3d1e885-4201-4f90-8fec-53808ba48659" providerId="AD" clId="Web-{DA133106-852E-CD4C-4BA7-9F24DD61473F}" dt="2023-09-11T16:42:33.374" v="549"/>
          <ac:picMkLst>
            <pc:docMk/>
            <pc:sldMk cId="834627033" sldId="256"/>
            <ac:picMk id="1029" creationId="{0107E9AA-8E39-7EA7-4B57-716D6082914B}"/>
          </ac:picMkLst>
        </pc:picChg>
        <pc:picChg chg="mod">
          <ac:chgData name="Barclay Luke CENTRAL ANALYSIS AND SCIENCE DIRECTORATE" userId="S::luke.barclay@dwp.gov.uk::f3d1e885-4201-4f90-8fec-53808ba48659" providerId="AD" clId="Web-{DA133106-852E-CD4C-4BA7-9F24DD61473F}" dt="2023-09-11T14:38:16.222" v="354" actId="1076"/>
          <ac:picMkLst>
            <pc:docMk/>
            <pc:sldMk cId="834627033" sldId="256"/>
            <ac:picMk id="1031" creationId="{835F7BCB-CABA-1CE4-07B7-F143BCCE477C}"/>
          </ac:picMkLst>
        </pc:picChg>
      </pc:sldChg>
    </pc:docChg>
  </pc:docChgLst>
  <pc:docChgLst>
    <pc:chgData name="Barclay Luke CENTRAL ANALYSIS AND SCIENCE DIRECTORATE" userId="S::luke.barclay@dwp.gov.uk::f3d1e885-4201-4f90-8fec-53808ba48659" providerId="AD" clId="Web-{97BBD68E-4954-E059-F3CE-0C77EBD0A0AE}"/>
    <pc:docChg chg="modSld sldOrd">
      <pc:chgData name="Barclay Luke CENTRAL ANALYSIS AND SCIENCE DIRECTORATE" userId="S::luke.barclay@dwp.gov.uk::f3d1e885-4201-4f90-8fec-53808ba48659" providerId="AD" clId="Web-{97BBD68E-4954-E059-F3CE-0C77EBD0A0AE}" dt="2023-09-18T16:18:11.460" v="11"/>
      <pc:docMkLst>
        <pc:docMk/>
      </pc:docMkLst>
      <pc:sldChg chg="modSp ord">
        <pc:chgData name="Barclay Luke CENTRAL ANALYSIS AND SCIENCE DIRECTORATE" userId="S::luke.barclay@dwp.gov.uk::f3d1e885-4201-4f90-8fec-53808ba48659" providerId="AD" clId="Web-{97BBD68E-4954-E059-F3CE-0C77EBD0A0AE}" dt="2023-09-18T16:18:11.460" v="11"/>
        <pc:sldMkLst>
          <pc:docMk/>
          <pc:sldMk cId="2878011843" sldId="258"/>
        </pc:sldMkLst>
        <pc:spChg chg="mod">
          <ac:chgData name="Barclay Luke CENTRAL ANALYSIS AND SCIENCE DIRECTORATE" userId="S::luke.barclay@dwp.gov.uk::f3d1e885-4201-4f90-8fec-53808ba48659" providerId="AD" clId="Web-{97BBD68E-4954-E059-F3CE-0C77EBD0A0AE}" dt="2023-09-18T16:12:18.796" v="6" actId="14100"/>
          <ac:spMkLst>
            <pc:docMk/>
            <pc:sldMk cId="2878011843" sldId="258"/>
            <ac:spMk id="8" creationId="{E212EC8A-C429-0639-E85A-08E5F489B040}"/>
          </ac:spMkLst>
        </pc:spChg>
        <pc:spChg chg="mod">
          <ac:chgData name="Barclay Luke CENTRAL ANALYSIS AND SCIENCE DIRECTORATE" userId="S::luke.barclay@dwp.gov.uk::f3d1e885-4201-4f90-8fec-53808ba48659" providerId="AD" clId="Web-{97BBD68E-4954-E059-F3CE-0C77EBD0A0AE}" dt="2023-09-18T16:13:21.797" v="10" actId="20577"/>
          <ac:spMkLst>
            <pc:docMk/>
            <pc:sldMk cId="2878011843" sldId="258"/>
            <ac:spMk id="21" creationId="{4BE11114-95EA-DEBA-BA2E-12F14432E2E9}"/>
          </ac:spMkLst>
        </pc:spChg>
        <pc:picChg chg="mod">
          <ac:chgData name="Barclay Luke CENTRAL ANALYSIS AND SCIENCE DIRECTORATE" userId="S::luke.barclay@dwp.gov.uk::f3d1e885-4201-4f90-8fec-53808ba48659" providerId="AD" clId="Web-{97BBD68E-4954-E059-F3CE-0C77EBD0A0AE}" dt="2023-09-18T16:11:39.451" v="2" actId="1076"/>
          <ac:picMkLst>
            <pc:docMk/>
            <pc:sldMk cId="2878011843" sldId="258"/>
            <ac:picMk id="1026" creationId="{7E6662FE-8EA8-AD3E-B15F-B76269E2363D}"/>
          </ac:picMkLst>
        </pc:pic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https://dwpgovuk.sharepoint.com/sites/SRO-1585/05_Projects/02.%20Resurgo/Analysis/ATT_Figure_Compilation_V1_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16408039958225"/>
          <c:y val="0.14968371650583498"/>
          <c:w val="0.85028893638717307"/>
          <c:h val="0.65085976658091782"/>
        </c:manualLayout>
      </c:layout>
      <c:lineChart>
        <c:grouping val="standard"/>
        <c:varyColors val="0"/>
        <c:ser>
          <c:idx val="7"/>
          <c:order val="4"/>
          <c:tx>
            <c:strRef>
              <c:f>Work!$F$1</c:f>
              <c:strCache>
                <c:ptCount val="1"/>
                <c:pt idx="0">
                  <c:v>Participant</c:v>
                </c:pt>
              </c:strCache>
            </c:strRef>
          </c:tx>
          <c:spPr>
            <a:ln w="38100">
              <a:solidFill>
                <a:srgbClr val="E05206"/>
              </a:solidFill>
            </a:ln>
          </c:spPr>
          <c:marker>
            <c:symbol val="none"/>
          </c:marker>
          <c:cat>
            <c:numRef>
              <c:f>Work!$A$2:$A$50</c:f>
              <c:numCache>
                <c:formatCode>General</c:formatCode>
                <c:ptCount val="49"/>
                <c:pt idx="0">
                  <c:v>-2</c:v>
                </c:pt>
                <c:pt idx="12">
                  <c:v>-1</c:v>
                </c:pt>
                <c:pt idx="24">
                  <c:v>0</c:v>
                </c:pt>
                <c:pt idx="36">
                  <c:v>1</c:v>
                </c:pt>
                <c:pt idx="48">
                  <c:v>2</c:v>
                </c:pt>
              </c:numCache>
            </c:numRef>
          </c:cat>
          <c:val>
            <c:numRef>
              <c:f>Work!$F$2:$F$50</c:f>
              <c:numCache>
                <c:formatCode>General</c:formatCode>
                <c:ptCount val="49"/>
                <c:pt idx="0">
                  <c:v>14.675051999999999</c:v>
                </c:pt>
                <c:pt idx="1">
                  <c:v>15.828092</c:v>
                </c:pt>
                <c:pt idx="2">
                  <c:v>15.723269999999999</c:v>
                </c:pt>
                <c:pt idx="3">
                  <c:v>16.561845000000002</c:v>
                </c:pt>
                <c:pt idx="4">
                  <c:v>16.981131999999999</c:v>
                </c:pt>
                <c:pt idx="5">
                  <c:v>18.029350000000001</c:v>
                </c:pt>
                <c:pt idx="6">
                  <c:v>18.763103000000001</c:v>
                </c:pt>
                <c:pt idx="7">
                  <c:v>18.658280999999999</c:v>
                </c:pt>
                <c:pt idx="8">
                  <c:v>20.020963999999999</c:v>
                </c:pt>
                <c:pt idx="9">
                  <c:v>20.754716999999999</c:v>
                </c:pt>
                <c:pt idx="10">
                  <c:v>22.955975000000002</c:v>
                </c:pt>
                <c:pt idx="11">
                  <c:v>23.165617999999998</c:v>
                </c:pt>
                <c:pt idx="12">
                  <c:v>22.012578999999999</c:v>
                </c:pt>
                <c:pt idx="13">
                  <c:v>22.431865999999999</c:v>
                </c:pt>
                <c:pt idx="14">
                  <c:v>21.174004</c:v>
                </c:pt>
                <c:pt idx="15">
                  <c:v>21.802935000000002</c:v>
                </c:pt>
                <c:pt idx="16">
                  <c:v>21.174004</c:v>
                </c:pt>
                <c:pt idx="17">
                  <c:v>21.278826000000002</c:v>
                </c:pt>
                <c:pt idx="18">
                  <c:v>21.802935000000002</c:v>
                </c:pt>
                <c:pt idx="19">
                  <c:v>20.440252000000001</c:v>
                </c:pt>
                <c:pt idx="20">
                  <c:v>19.811321</c:v>
                </c:pt>
                <c:pt idx="21">
                  <c:v>19.077567999999999</c:v>
                </c:pt>
                <c:pt idx="22">
                  <c:v>18.029350000000001</c:v>
                </c:pt>
                <c:pt idx="23">
                  <c:v>14.465409000000001</c:v>
                </c:pt>
                <c:pt idx="24">
                  <c:v>11.844863999999999</c:v>
                </c:pt>
                <c:pt idx="25">
                  <c:v>17.924528000000002</c:v>
                </c:pt>
                <c:pt idx="26">
                  <c:v>29.664570000000001</c:v>
                </c:pt>
                <c:pt idx="27">
                  <c:v>36.477986999999999</c:v>
                </c:pt>
                <c:pt idx="28">
                  <c:v>40.356394000000002</c:v>
                </c:pt>
                <c:pt idx="29">
                  <c:v>41.719077999999996</c:v>
                </c:pt>
                <c:pt idx="30">
                  <c:v>44.339623000000003</c:v>
                </c:pt>
                <c:pt idx="31">
                  <c:v>45.807128000000006</c:v>
                </c:pt>
                <c:pt idx="32">
                  <c:v>46.540880999999999</c:v>
                </c:pt>
                <c:pt idx="33">
                  <c:v>47.064990000000002</c:v>
                </c:pt>
                <c:pt idx="34">
                  <c:v>48.218029000000001</c:v>
                </c:pt>
                <c:pt idx="35">
                  <c:v>48.532494999999997</c:v>
                </c:pt>
                <c:pt idx="36">
                  <c:v>48.637317000000003</c:v>
                </c:pt>
                <c:pt idx="37">
                  <c:v>50.838574000000001</c:v>
                </c:pt>
                <c:pt idx="38">
                  <c:v>50.524108999999996</c:v>
                </c:pt>
                <c:pt idx="39">
                  <c:v>50.733753000000007</c:v>
                </c:pt>
                <c:pt idx="40">
                  <c:v>50.733753000000007</c:v>
                </c:pt>
                <c:pt idx="41">
                  <c:v>50.314464999999998</c:v>
                </c:pt>
                <c:pt idx="42">
                  <c:v>51.048217999999999</c:v>
                </c:pt>
                <c:pt idx="43">
                  <c:v>51.467505000000003</c:v>
                </c:pt>
                <c:pt idx="44">
                  <c:v>52.935010000000005</c:v>
                </c:pt>
                <c:pt idx="45">
                  <c:v>52.830189000000004</c:v>
                </c:pt>
                <c:pt idx="46">
                  <c:v>52.725366999999999</c:v>
                </c:pt>
                <c:pt idx="47">
                  <c:v>53.773585000000004</c:v>
                </c:pt>
                <c:pt idx="48">
                  <c:v>54.507338000000004</c:v>
                </c:pt>
              </c:numCache>
            </c:numRef>
          </c:val>
          <c:smooth val="0"/>
          <c:extLst>
            <c:ext xmlns:c16="http://schemas.microsoft.com/office/drawing/2014/chart" uri="{C3380CC4-5D6E-409C-BE32-E72D297353CC}">
              <c16:uniqueId val="{00000000-C182-4449-869B-EF7BC5F4AAE4}"/>
            </c:ext>
          </c:extLst>
        </c:ser>
        <c:ser>
          <c:idx val="6"/>
          <c:order val="3"/>
          <c:tx>
            <c:strRef>
              <c:f>Work!$E$1</c:f>
              <c:strCache>
                <c:ptCount val="1"/>
                <c:pt idx="0">
                  <c:v>Comparison</c:v>
                </c:pt>
              </c:strCache>
            </c:strRef>
          </c:tx>
          <c:spPr>
            <a:ln w="38100">
              <a:solidFill>
                <a:srgbClr val="E05206"/>
              </a:solidFill>
              <a:prstDash val="sysDot"/>
            </a:ln>
          </c:spPr>
          <c:marker>
            <c:symbol val="none"/>
          </c:marker>
          <c:cat>
            <c:numRef>
              <c:f>Work!$A$2:$A$50</c:f>
              <c:numCache>
                <c:formatCode>General</c:formatCode>
                <c:ptCount val="49"/>
                <c:pt idx="0">
                  <c:v>-2</c:v>
                </c:pt>
                <c:pt idx="12">
                  <c:v>-1</c:v>
                </c:pt>
                <c:pt idx="24">
                  <c:v>0</c:v>
                </c:pt>
                <c:pt idx="36">
                  <c:v>1</c:v>
                </c:pt>
                <c:pt idx="48">
                  <c:v>2</c:v>
                </c:pt>
              </c:numCache>
            </c:numRef>
          </c:cat>
          <c:val>
            <c:numRef>
              <c:f>Work!$E$2:$E$50</c:f>
              <c:numCache>
                <c:formatCode>General</c:formatCode>
                <c:ptCount val="49"/>
                <c:pt idx="0">
                  <c:v>15.277046</c:v>
                </c:pt>
                <c:pt idx="1">
                  <c:v>16.207841000000002</c:v>
                </c:pt>
                <c:pt idx="2">
                  <c:v>16.536688999999999</c:v>
                </c:pt>
                <c:pt idx="3">
                  <c:v>17.446082000000001</c:v>
                </c:pt>
                <c:pt idx="4">
                  <c:v>17.976943000000002</c:v>
                </c:pt>
                <c:pt idx="5">
                  <c:v>18.925070999999999</c:v>
                </c:pt>
                <c:pt idx="6">
                  <c:v>19.952928</c:v>
                </c:pt>
                <c:pt idx="7">
                  <c:v>19.940743999999999</c:v>
                </c:pt>
                <c:pt idx="8">
                  <c:v>21.137234999999997</c:v>
                </c:pt>
                <c:pt idx="9">
                  <c:v>22.249689</c:v>
                </c:pt>
                <c:pt idx="10">
                  <c:v>22.906510999999998</c:v>
                </c:pt>
                <c:pt idx="11">
                  <c:v>23.492327</c:v>
                </c:pt>
                <c:pt idx="12">
                  <c:v>22.879348999999998</c:v>
                </c:pt>
                <c:pt idx="13">
                  <c:v>23.723602999999997</c:v>
                </c:pt>
                <c:pt idx="14">
                  <c:v>23.081662999999999</c:v>
                </c:pt>
                <c:pt idx="15">
                  <c:v>22.010803000000003</c:v>
                </c:pt>
                <c:pt idx="16">
                  <c:v>22.330977000000001</c:v>
                </c:pt>
                <c:pt idx="17">
                  <c:v>22.623605999999999</c:v>
                </c:pt>
                <c:pt idx="18">
                  <c:v>22.470870999999999</c:v>
                </c:pt>
                <c:pt idx="19">
                  <c:v>21.747692000000001</c:v>
                </c:pt>
                <c:pt idx="20">
                  <c:v>20.688302</c:v>
                </c:pt>
                <c:pt idx="21">
                  <c:v>19.968979999999998</c:v>
                </c:pt>
                <c:pt idx="22">
                  <c:v>17.84958</c:v>
                </c:pt>
                <c:pt idx="23">
                  <c:v>14.752009999999999</c:v>
                </c:pt>
                <c:pt idx="24">
                  <c:v>12.467938</c:v>
                </c:pt>
                <c:pt idx="25">
                  <c:v>18.095966000000001</c:v>
                </c:pt>
                <c:pt idx="26">
                  <c:v>22.741302999999998</c:v>
                </c:pt>
                <c:pt idx="27">
                  <c:v>26.206308</c:v>
                </c:pt>
                <c:pt idx="28">
                  <c:v>28.871364999999997</c:v>
                </c:pt>
                <c:pt idx="29">
                  <c:v>31.280825</c:v>
                </c:pt>
                <c:pt idx="30">
                  <c:v>32.599074999999999</c:v>
                </c:pt>
                <c:pt idx="31">
                  <c:v>34.036045000000001</c:v>
                </c:pt>
                <c:pt idx="32">
                  <c:v>35.006266000000004</c:v>
                </c:pt>
                <c:pt idx="33">
                  <c:v>36.611722</c:v>
                </c:pt>
                <c:pt idx="34">
                  <c:v>37.998412999999999</c:v>
                </c:pt>
                <c:pt idx="35">
                  <c:v>38.098916000000003</c:v>
                </c:pt>
                <c:pt idx="36">
                  <c:v>38.363708000000003</c:v>
                </c:pt>
                <c:pt idx="37">
                  <c:v>39.734601000000005</c:v>
                </c:pt>
                <c:pt idx="38">
                  <c:v>40.183759000000002</c:v>
                </c:pt>
                <c:pt idx="39">
                  <c:v>40.657592999999999</c:v>
                </c:pt>
                <c:pt idx="40">
                  <c:v>40.855485999999999</c:v>
                </c:pt>
                <c:pt idx="41">
                  <c:v>41.291238</c:v>
                </c:pt>
                <c:pt idx="42">
                  <c:v>42.312032000000002</c:v>
                </c:pt>
                <c:pt idx="43">
                  <c:v>42.579567000000004</c:v>
                </c:pt>
                <c:pt idx="44">
                  <c:v>42.936609999999995</c:v>
                </c:pt>
                <c:pt idx="45">
                  <c:v>43.413550000000001</c:v>
                </c:pt>
                <c:pt idx="46">
                  <c:v>43.600080000000005</c:v>
                </c:pt>
                <c:pt idx="47">
                  <c:v>44.292555999999998</c:v>
                </c:pt>
                <c:pt idx="48">
                  <c:v>44.687795000000001</c:v>
                </c:pt>
              </c:numCache>
            </c:numRef>
          </c:val>
          <c:smooth val="0"/>
          <c:extLst>
            <c:ext xmlns:c16="http://schemas.microsoft.com/office/drawing/2014/chart" uri="{C3380CC4-5D6E-409C-BE32-E72D297353CC}">
              <c16:uniqueId val="{00000001-C182-4449-869B-EF7BC5F4AAE4}"/>
            </c:ext>
          </c:extLst>
        </c:ser>
        <c:dLbls>
          <c:showLegendKey val="0"/>
          <c:showVal val="0"/>
          <c:showCatName val="0"/>
          <c:showSerName val="0"/>
          <c:showPercent val="0"/>
          <c:showBubbleSize val="0"/>
        </c:dLbls>
        <c:smooth val="0"/>
        <c:axId val="1085161359"/>
        <c:axId val="1094300031"/>
        <c:extLst>
          <c:ext xmlns:c15="http://schemas.microsoft.com/office/drawing/2012/chart" uri="{02D57815-91ED-43cb-92C2-25804820EDAC}">
            <c15:filteredLineSeries>
              <c15:ser>
                <c:idx val="1"/>
                <c:order val="0"/>
                <c:tx>
                  <c:strRef>
                    <c:extLst>
                      <c:ext uri="{02D57815-91ED-43cb-92C2-25804820EDAC}">
                        <c15:formulaRef>
                          <c15:sqref>'https://dwpgovuk.sharepoint.com/sites/SRO-1585/05_Projects/05. Generation/Analysis/[RES_NN100_0.01_04102022DATA1.xlsx]WORK'!$G$3</c15:sqref>
                        </c15:formulaRef>
                      </c:ext>
                    </c:extLst>
                    <c:strCache>
                      <c:ptCount val="1"/>
                      <c:pt idx="0">
                        <c:v>Imp low</c:v>
                      </c:pt>
                    </c:strCache>
                  </c:strRef>
                </c:tx>
                <c:cat>
                  <c:numRef>
                    <c:extLst>
                      <c:ext uri="{02D57815-91ED-43cb-92C2-25804820EDAC}">
                        <c15:formulaRef>
                          <c15:sqref>Work!$A$2:$A$50</c15:sqref>
                        </c15:formulaRef>
                      </c:ext>
                    </c:extLst>
                    <c:numCache>
                      <c:formatCode>General</c:formatCode>
                      <c:ptCount val="49"/>
                      <c:pt idx="0">
                        <c:v>-2</c:v>
                      </c:pt>
                      <c:pt idx="12">
                        <c:v>-1</c:v>
                      </c:pt>
                      <c:pt idx="24">
                        <c:v>0</c:v>
                      </c:pt>
                      <c:pt idx="36">
                        <c:v>1</c:v>
                      </c:pt>
                      <c:pt idx="48">
                        <c:v>2</c:v>
                      </c:pt>
                    </c:numCache>
                  </c:numRef>
                </c:cat>
                <c:val>
                  <c:numRef>
                    <c:extLst>
                      <c:ext uri="{02D57815-91ED-43cb-92C2-25804820EDAC}">
                        <c15:formulaRef>
                          <c15:sqref>[1]WORK!$G$4:$G$55</c15:sqref>
                        </c15:formulaRef>
                      </c:ext>
                    </c:extLst>
                    <c:numCache>
                      <c:formatCode>General</c:formatCode>
                      <c:ptCount val="52"/>
                    </c:numCache>
                  </c:numRef>
                </c:val>
                <c:smooth val="0"/>
                <c:extLst>
                  <c:ext xmlns:c16="http://schemas.microsoft.com/office/drawing/2014/chart" uri="{C3380CC4-5D6E-409C-BE32-E72D297353CC}">
                    <c16:uniqueId val="{00000002-C182-4449-869B-EF7BC5F4AAE4}"/>
                  </c:ext>
                </c:extLst>
              </c15:ser>
            </c15:filteredLineSeries>
            <c15:filteredLineSeries>
              <c15:ser>
                <c:idx val="2"/>
                <c:order val="1"/>
                <c:tx>
                  <c:strRef>
                    <c:extLst xmlns:c15="http://schemas.microsoft.com/office/drawing/2012/chart">
                      <c:ext xmlns:c15="http://schemas.microsoft.com/office/drawing/2012/chart" uri="{02D57815-91ED-43cb-92C2-25804820EDAC}">
                        <c15:formulaRef>
                          <c15:sqref>'https://dwpgovuk.sharepoint.com/sites/SRO-1585/05_Projects/05. Generation/Analysis/[RES_NN100_0.01_04102022DATA1.xlsx]WORK'!$H$3</c15:sqref>
                        </c15:formulaRef>
                      </c:ext>
                    </c:extLst>
                    <c:strCache>
                      <c:ptCount val="1"/>
                      <c:pt idx="0">
                        <c:v>Imp range</c:v>
                      </c:pt>
                    </c:strCache>
                  </c:strRef>
                </c:tx>
                <c:cat>
                  <c:numRef>
                    <c:extLst xmlns:c15="http://schemas.microsoft.com/office/drawing/2012/chart">
                      <c:ext xmlns:c15="http://schemas.microsoft.com/office/drawing/2012/chart" uri="{02D57815-91ED-43cb-92C2-25804820EDAC}">
                        <c15:formulaRef>
                          <c15:sqref>Work!$A$2:$A$50</c15:sqref>
                        </c15:formulaRef>
                      </c:ext>
                    </c:extLst>
                    <c:numCache>
                      <c:formatCode>General</c:formatCode>
                      <c:ptCount val="49"/>
                      <c:pt idx="0">
                        <c:v>-2</c:v>
                      </c:pt>
                      <c:pt idx="12">
                        <c:v>-1</c:v>
                      </c:pt>
                      <c:pt idx="24">
                        <c:v>0</c:v>
                      </c:pt>
                      <c:pt idx="36">
                        <c:v>1</c:v>
                      </c:pt>
                      <c:pt idx="48">
                        <c:v>2</c:v>
                      </c:pt>
                    </c:numCache>
                  </c:numRef>
                </c:cat>
                <c:val>
                  <c:numRef>
                    <c:extLst xmlns:c15="http://schemas.microsoft.com/office/drawing/2012/chart">
                      <c:ext xmlns:c15="http://schemas.microsoft.com/office/drawing/2012/chart" uri="{02D57815-91ED-43cb-92C2-25804820EDAC}">
                        <c15:formulaRef>
                          <c15:sqref>[1]WORK!$H$4:$H$55</c15:sqref>
                        </c15:formulaRef>
                      </c:ext>
                    </c:extLst>
                    <c:numCache>
                      <c:formatCode>General</c:formatCode>
                      <c:ptCount val="52"/>
                    </c:numCache>
                  </c:numRef>
                </c:val>
                <c:smooth val="0"/>
                <c:extLst xmlns:c15="http://schemas.microsoft.com/office/drawing/2012/chart">
                  <c:ext xmlns:c16="http://schemas.microsoft.com/office/drawing/2014/chart" uri="{C3380CC4-5D6E-409C-BE32-E72D297353CC}">
                    <c16:uniqueId val="{00000003-C182-4449-869B-EF7BC5F4AAE4}"/>
                  </c:ext>
                </c:extLst>
              </c15:ser>
            </c15:filteredLineSeries>
            <c15:filteredLineSeries>
              <c15:ser>
                <c:idx val="5"/>
                <c:order val="2"/>
                <c:tx>
                  <c:strRef>
                    <c:extLst xmlns:c15="http://schemas.microsoft.com/office/drawing/2012/chart">
                      <c:ext xmlns:c15="http://schemas.microsoft.com/office/drawing/2012/chart" uri="{02D57815-91ED-43cb-92C2-25804820EDAC}">
                        <c15:formulaRef>
                          <c15:sqref>'https://dwpgovuk.sharepoint.com/sites/SRO-1585/05_Projects/05. Generation/Analysis/[RES_NN100_0.01_04102022DATA1.xlsx]WORK'!$D$3</c15:sqref>
                        </c15:formulaRef>
                      </c:ext>
                    </c:extLst>
                    <c:strCache>
                      <c:ptCount val="1"/>
                      <c:pt idx="0">
                        <c:v>Imp</c:v>
                      </c:pt>
                    </c:strCache>
                  </c:strRef>
                </c:tx>
                <c:cat>
                  <c:numRef>
                    <c:extLst xmlns:c15="http://schemas.microsoft.com/office/drawing/2012/chart">
                      <c:ext xmlns:c15="http://schemas.microsoft.com/office/drawing/2012/chart" uri="{02D57815-91ED-43cb-92C2-25804820EDAC}">
                        <c15:formulaRef>
                          <c15:sqref>Work!$A$2:$A$50</c15:sqref>
                        </c15:formulaRef>
                      </c:ext>
                    </c:extLst>
                    <c:numCache>
                      <c:formatCode>General</c:formatCode>
                      <c:ptCount val="49"/>
                      <c:pt idx="0">
                        <c:v>-2</c:v>
                      </c:pt>
                      <c:pt idx="12">
                        <c:v>-1</c:v>
                      </c:pt>
                      <c:pt idx="24">
                        <c:v>0</c:v>
                      </c:pt>
                      <c:pt idx="36">
                        <c:v>1</c:v>
                      </c:pt>
                      <c:pt idx="48">
                        <c:v>2</c:v>
                      </c:pt>
                    </c:numCache>
                  </c:numRef>
                </c:cat>
                <c:val>
                  <c:numRef>
                    <c:extLst xmlns:c15="http://schemas.microsoft.com/office/drawing/2012/chart">
                      <c:ext xmlns:c15="http://schemas.microsoft.com/office/drawing/2012/chart" uri="{02D57815-91ED-43cb-92C2-25804820EDAC}">
                        <c15:formulaRef>
                          <c15:sqref>[1]WORK!$D$4:$D$55</c15:sqref>
                        </c15:formulaRef>
                      </c:ext>
                    </c:extLst>
                    <c:numCache>
                      <c:formatCode>General</c:formatCode>
                      <c:ptCount val="52"/>
                    </c:numCache>
                  </c:numRef>
                </c:val>
                <c:smooth val="0"/>
                <c:extLst xmlns:c15="http://schemas.microsoft.com/office/drawing/2012/chart">
                  <c:ext xmlns:c16="http://schemas.microsoft.com/office/drawing/2014/chart" uri="{C3380CC4-5D6E-409C-BE32-E72D297353CC}">
                    <c16:uniqueId val="{00000004-C182-4449-869B-EF7BC5F4AAE4}"/>
                  </c:ext>
                </c:extLst>
              </c15:ser>
            </c15:filteredLineSeries>
            <c15:filteredLineSeries>
              <c15:ser>
                <c:idx val="0"/>
                <c:order val="5"/>
                <c:tx>
                  <c:strRef>
                    <c:extLst xmlns:c15="http://schemas.microsoft.com/office/drawing/2012/chart">
                      <c:ext xmlns:c15="http://schemas.microsoft.com/office/drawing/2012/chart" uri="{02D57815-91ED-43cb-92C2-25804820EDAC}">
                        <c15:formulaRef>
                          <c15:sqref>'https://dwpgovuk.sharepoint.com/sites/SRO-1585/05_Projects/05. Generation/Analysis/[RES_NN100_0.01_04102022DATA1.xlsx]WORK'!$D$3</c15:sqref>
                        </c15:formulaRef>
                      </c:ext>
                    </c:extLst>
                    <c:strCache>
                      <c:ptCount val="1"/>
                      <c:pt idx="0">
                        <c:v>Imp</c:v>
                      </c:pt>
                    </c:strCache>
                  </c:strRef>
                </c:tx>
                <c:spPr>
                  <a:ln w="28575" cap="rnd">
                    <a:solidFill>
                      <a:schemeClr val="accent1"/>
                    </a:solidFill>
                    <a:round/>
                  </a:ln>
                  <a:effectLst/>
                </c:spPr>
                <c:marker>
                  <c:symbol val="none"/>
                </c:marker>
                <c:cat>
                  <c:numRef>
                    <c:extLst xmlns:c15="http://schemas.microsoft.com/office/drawing/2012/chart">
                      <c:ext xmlns:c15="http://schemas.microsoft.com/office/drawing/2012/chart" uri="{02D57815-91ED-43cb-92C2-25804820EDAC}">
                        <c15:formulaRef>
                          <c15:sqref>Work!$A$2:$A$50</c15:sqref>
                        </c15:formulaRef>
                      </c:ext>
                    </c:extLst>
                    <c:numCache>
                      <c:formatCode>General</c:formatCode>
                      <c:ptCount val="49"/>
                      <c:pt idx="0">
                        <c:v>-2</c:v>
                      </c:pt>
                      <c:pt idx="12">
                        <c:v>-1</c:v>
                      </c:pt>
                      <c:pt idx="24">
                        <c:v>0</c:v>
                      </c:pt>
                      <c:pt idx="36">
                        <c:v>1</c:v>
                      </c:pt>
                      <c:pt idx="48">
                        <c:v>2</c:v>
                      </c:pt>
                    </c:numCache>
                  </c:numRef>
                </c:cat>
                <c:val>
                  <c:numRef>
                    <c:extLst xmlns:c15="http://schemas.microsoft.com/office/drawing/2012/chart">
                      <c:ext xmlns:c15="http://schemas.microsoft.com/office/drawing/2012/chart" uri="{02D57815-91ED-43cb-92C2-25804820EDAC}">
                        <c15:formulaRef>
                          <c15:sqref>[1]WORK!$D$4:$D$55</c15:sqref>
                        </c15:formulaRef>
                      </c:ext>
                    </c:extLst>
                    <c:numCache>
                      <c:formatCode>General</c:formatCode>
                      <c:ptCount val="52"/>
                    </c:numCache>
                  </c:numRef>
                </c:val>
                <c:smooth val="0"/>
                <c:extLst xmlns:c15="http://schemas.microsoft.com/office/drawing/2012/chart">
                  <c:ext xmlns:c16="http://schemas.microsoft.com/office/drawing/2014/chart" uri="{C3380CC4-5D6E-409C-BE32-E72D297353CC}">
                    <c16:uniqueId val="{00000005-C182-4449-869B-EF7BC5F4AAE4}"/>
                  </c:ext>
                </c:extLst>
              </c15:ser>
            </c15:filteredLineSeries>
            <c15:filteredLineSeries>
              <c15:ser>
                <c:idx val="3"/>
                <c:order val="6"/>
                <c:tx>
                  <c:strRef>
                    <c:extLst xmlns:c15="http://schemas.microsoft.com/office/drawing/2012/chart">
                      <c:ext xmlns:c15="http://schemas.microsoft.com/office/drawing/2012/chart" uri="{02D57815-91ED-43cb-92C2-25804820EDAC}">
                        <c15:formulaRef>
                          <c15:sqref>'https://dwpgovuk.sharepoint.com/sites/SRO-1585/05_Projects/05. Generation/Analysis/[RES_NN100_0.01_04102022DATA1.xlsx]WORK'!$G$3</c15:sqref>
                        </c15:formulaRef>
                      </c:ext>
                    </c:extLst>
                    <c:strCache>
                      <c:ptCount val="1"/>
                      <c:pt idx="0">
                        <c:v>Imp low</c:v>
                      </c:pt>
                    </c:strCache>
                  </c:strRef>
                </c:tx>
                <c:spPr>
                  <a:effectLst/>
                </c:spPr>
                <c:cat>
                  <c:numRef>
                    <c:extLst xmlns:c15="http://schemas.microsoft.com/office/drawing/2012/chart">
                      <c:ext xmlns:c15="http://schemas.microsoft.com/office/drawing/2012/chart" uri="{02D57815-91ED-43cb-92C2-25804820EDAC}">
                        <c15:formulaRef>
                          <c15:sqref>Work!$A$2:$A$50</c15:sqref>
                        </c15:formulaRef>
                      </c:ext>
                    </c:extLst>
                    <c:numCache>
                      <c:formatCode>General</c:formatCode>
                      <c:ptCount val="49"/>
                      <c:pt idx="0">
                        <c:v>-2</c:v>
                      </c:pt>
                      <c:pt idx="12">
                        <c:v>-1</c:v>
                      </c:pt>
                      <c:pt idx="24">
                        <c:v>0</c:v>
                      </c:pt>
                      <c:pt idx="36">
                        <c:v>1</c:v>
                      </c:pt>
                      <c:pt idx="48">
                        <c:v>2</c:v>
                      </c:pt>
                    </c:numCache>
                  </c:numRef>
                </c:cat>
                <c:val>
                  <c:numRef>
                    <c:extLst xmlns:c15="http://schemas.microsoft.com/office/drawing/2012/chart">
                      <c:ext xmlns:c15="http://schemas.microsoft.com/office/drawing/2012/chart" uri="{02D57815-91ED-43cb-92C2-25804820EDAC}">
                        <c15:formulaRef>
                          <c15:sqref>[1]WORK!$G$4:$G$55</c15:sqref>
                        </c15:formulaRef>
                      </c:ext>
                    </c:extLst>
                    <c:numCache>
                      <c:formatCode>General</c:formatCode>
                      <c:ptCount val="52"/>
                    </c:numCache>
                  </c:numRef>
                </c:val>
                <c:smooth val="0"/>
                <c:extLst xmlns:c15="http://schemas.microsoft.com/office/drawing/2012/chart">
                  <c:ext xmlns:c16="http://schemas.microsoft.com/office/drawing/2014/chart" uri="{C3380CC4-5D6E-409C-BE32-E72D297353CC}">
                    <c16:uniqueId val="{00000006-C182-4449-869B-EF7BC5F4AAE4}"/>
                  </c:ext>
                </c:extLst>
              </c15:ser>
            </c15:filteredLineSeries>
            <c15:filteredLineSeries>
              <c15:ser>
                <c:idx val="4"/>
                <c:order val="7"/>
                <c:tx>
                  <c:strRef>
                    <c:extLst xmlns:c15="http://schemas.microsoft.com/office/drawing/2012/chart">
                      <c:ext xmlns:c15="http://schemas.microsoft.com/office/drawing/2012/chart" uri="{02D57815-91ED-43cb-92C2-25804820EDAC}">
                        <c15:formulaRef>
                          <c15:sqref>'https://dwpgovuk.sharepoint.com/sites/SRO-1585/05_Projects/05. Generation/Analysis/[RES_NN100_0.01_04102022DATA1.xlsx]WORK'!$H$3</c15:sqref>
                        </c15:formulaRef>
                      </c:ext>
                    </c:extLst>
                    <c:strCache>
                      <c:ptCount val="1"/>
                      <c:pt idx="0">
                        <c:v>Imp range</c:v>
                      </c:pt>
                    </c:strCache>
                  </c:strRef>
                </c:tx>
                <c:spPr>
                  <a:effectLst/>
                </c:spPr>
                <c:cat>
                  <c:numRef>
                    <c:extLst xmlns:c15="http://schemas.microsoft.com/office/drawing/2012/chart">
                      <c:ext xmlns:c15="http://schemas.microsoft.com/office/drawing/2012/chart" uri="{02D57815-91ED-43cb-92C2-25804820EDAC}">
                        <c15:formulaRef>
                          <c15:sqref>Work!$A$2:$A$50</c15:sqref>
                        </c15:formulaRef>
                      </c:ext>
                    </c:extLst>
                    <c:numCache>
                      <c:formatCode>General</c:formatCode>
                      <c:ptCount val="49"/>
                      <c:pt idx="0">
                        <c:v>-2</c:v>
                      </c:pt>
                      <c:pt idx="12">
                        <c:v>-1</c:v>
                      </c:pt>
                      <c:pt idx="24">
                        <c:v>0</c:v>
                      </c:pt>
                      <c:pt idx="36">
                        <c:v>1</c:v>
                      </c:pt>
                      <c:pt idx="48">
                        <c:v>2</c:v>
                      </c:pt>
                    </c:numCache>
                  </c:numRef>
                </c:cat>
                <c:val>
                  <c:numRef>
                    <c:extLst xmlns:c15="http://schemas.microsoft.com/office/drawing/2012/chart">
                      <c:ext xmlns:c15="http://schemas.microsoft.com/office/drawing/2012/chart" uri="{02D57815-91ED-43cb-92C2-25804820EDAC}">
                        <c15:formulaRef>
                          <c15:sqref>[1]WORK!$H$4:$H$55</c15:sqref>
                        </c15:formulaRef>
                      </c:ext>
                    </c:extLst>
                    <c:numCache>
                      <c:formatCode>General</c:formatCode>
                      <c:ptCount val="52"/>
                    </c:numCache>
                  </c:numRef>
                </c:val>
                <c:smooth val="0"/>
                <c:extLst xmlns:c15="http://schemas.microsoft.com/office/drawing/2012/chart">
                  <c:ext xmlns:c16="http://schemas.microsoft.com/office/drawing/2014/chart" uri="{C3380CC4-5D6E-409C-BE32-E72D297353CC}">
                    <c16:uniqueId val="{00000007-C182-4449-869B-EF7BC5F4AAE4}"/>
                  </c:ext>
                </c:extLst>
              </c15:ser>
            </c15:filteredLineSeries>
          </c:ext>
        </c:extLst>
      </c:lineChart>
      <c:catAx>
        <c:axId val="1085161359"/>
        <c:scaling>
          <c:orientation val="minMax"/>
        </c:scaling>
        <c:delete val="0"/>
        <c:axPos val="b"/>
        <c:majorGridlines>
          <c:spPr>
            <a:ln w="9525" cap="flat" cmpd="sng" algn="ctr">
              <a:solidFill>
                <a:schemeClr val="bg1">
                  <a:lumMod val="75000"/>
                </a:schemeClr>
              </a:solidFill>
              <a:round/>
            </a:ln>
            <a:effectLst/>
          </c:spPr>
        </c:majorGridlines>
        <c:numFmt formatCode="#,##0"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094300031"/>
        <c:crosses val="autoZero"/>
        <c:auto val="1"/>
        <c:lblAlgn val="ctr"/>
        <c:lblOffset val="100"/>
        <c:tickLblSkip val="2"/>
        <c:tickMarkSkip val="24"/>
        <c:noMultiLvlLbl val="0"/>
      </c:catAx>
      <c:valAx>
        <c:axId val="1094300031"/>
        <c:scaling>
          <c:orientation val="minMax"/>
          <c:max val="100"/>
          <c:min val="0"/>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085161359"/>
        <c:crosses val="autoZero"/>
        <c:crossBetween val="midCat"/>
        <c:majorUnit val="20"/>
        <c:minorUnit val="20"/>
      </c:valAx>
      <c:spPr>
        <a:solidFill>
          <a:schemeClr val="bg1"/>
        </a:solidFill>
        <a:ln>
          <a:solidFill>
            <a:schemeClr val="bg1">
              <a:lumMod val="75000"/>
            </a:schemeClr>
          </a:solidFill>
        </a:ln>
      </c:spPr>
    </c:plotArea>
    <c:plotVisOnly val="1"/>
    <c:dispBlanksAs val="gap"/>
    <c:showDLblsOverMax val="0"/>
    <c:extLst/>
  </c:chart>
  <c:spPr>
    <a:noFill/>
    <a:ln w="9525" cap="flat" cmpd="sng" algn="ctr">
      <a:noFill/>
      <a:round/>
    </a:ln>
    <a:effectLst/>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0.01282</cdr:x>
      <cdr:y>0.01274</cdr:y>
    </cdr:from>
    <cdr:to>
      <cdr:x>0.9605</cdr:x>
      <cdr:y>0.09392</cdr:y>
    </cdr:to>
    <cdr:sp macro="" textlink="">
      <cdr:nvSpPr>
        <cdr:cNvPr id="2" name="TextBox 21">
          <a:extLst xmlns:a="http://schemas.openxmlformats.org/drawingml/2006/main">
            <a:ext uri="{FF2B5EF4-FFF2-40B4-BE49-F238E27FC236}">
              <a16:creationId xmlns:a16="http://schemas.microsoft.com/office/drawing/2014/main" id="{9EC25016-1DC7-576B-B39F-ACEA0437773F}"/>
            </a:ext>
          </a:extLst>
        </cdr:cNvPr>
        <cdr:cNvSpPr txBox="1"/>
      </cdr:nvSpPr>
      <cdr:spPr>
        <a:xfrm xmlns:a="http://schemas.openxmlformats.org/drawingml/2006/main">
          <a:off x="123743" y="101886"/>
          <a:ext cx="9148574" cy="64908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GB" sz="3200" dirty="0">
              <a:latin typeface="Arial" panose="020B0604020202020204" pitchFamily="34" charset="0"/>
              <a:cs typeface="Arial" panose="020B0604020202020204" pitchFamily="34" charset="0"/>
            </a:rPr>
            <a:t>percent</a:t>
          </a:r>
        </a:p>
      </cdr:txBody>
    </cdr:sp>
  </cdr:relSizeAnchor>
  <cdr:relSizeAnchor xmlns:cdr="http://schemas.openxmlformats.org/drawingml/2006/chartDrawing">
    <cdr:from>
      <cdr:x>0.05232</cdr:x>
      <cdr:y>0.89557</cdr:y>
    </cdr:from>
    <cdr:to>
      <cdr:x>1</cdr:x>
      <cdr:y>0.9687</cdr:y>
    </cdr:to>
    <cdr:sp macro="" textlink="">
      <cdr:nvSpPr>
        <cdr:cNvPr id="3" name="TextBox 21">
          <a:extLst xmlns:a="http://schemas.openxmlformats.org/drawingml/2006/main">
            <a:ext uri="{FF2B5EF4-FFF2-40B4-BE49-F238E27FC236}">
              <a16:creationId xmlns:a16="http://schemas.microsoft.com/office/drawing/2014/main" id="{00B0B27D-38B1-5DDB-3494-52F2A571BFCB}"/>
            </a:ext>
          </a:extLst>
        </cdr:cNvPr>
        <cdr:cNvSpPr txBox="1"/>
      </cdr:nvSpPr>
      <cdr:spPr>
        <a:xfrm xmlns:a="http://schemas.openxmlformats.org/drawingml/2006/main">
          <a:off x="505108" y="7160798"/>
          <a:ext cx="9148574"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3200" dirty="0">
              <a:latin typeface="Arial" panose="020B0604020202020204" pitchFamily="34" charset="0"/>
              <a:cs typeface="Arial" panose="020B0604020202020204" pitchFamily="34" charset="0"/>
            </a:rPr>
            <a:t>Years before and after start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4B9BA0-AB30-43A2-9B01-C55C2998EACB}" type="datetimeFigureOut">
              <a:rPr lang="en-GB" smtClean="0"/>
              <a:t>18/09/2023</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F42C1D-B386-4D2A-BD70-D32D10834B5E}" type="slidenum">
              <a:rPr lang="en-GB" smtClean="0"/>
              <a:t>‹#›</a:t>
            </a:fld>
            <a:endParaRPr lang="en-GB"/>
          </a:p>
        </p:txBody>
      </p:sp>
    </p:spTree>
    <p:extLst>
      <p:ext uri="{BB962C8B-B14F-4D97-AF65-F5344CB8AC3E}">
        <p14:creationId xmlns:p14="http://schemas.microsoft.com/office/powerpoint/2010/main" val="994577007"/>
      </p:ext>
    </p:extLst>
  </p:cSld>
  <p:clrMap bg1="lt1" tx1="dk1" bg2="lt2" tx2="dk2" accent1="accent1" accent2="accent2" accent3="accent3" accent4="accent4" accent5="accent5" accent6="accent6" hlink="hlink" folHlink="folHlink"/>
  <p:notesStyle>
    <a:lvl1pPr marL="0" algn="l" defTabSz="3507730" rtl="0" eaLnBrk="1" latinLnBrk="0" hangingPunct="1">
      <a:defRPr sz="4603" kern="1200">
        <a:solidFill>
          <a:schemeClr val="tx1"/>
        </a:solidFill>
        <a:latin typeface="+mn-lt"/>
        <a:ea typeface="+mn-ea"/>
        <a:cs typeface="+mn-cs"/>
      </a:defRPr>
    </a:lvl1pPr>
    <a:lvl2pPr marL="1753865" algn="l" defTabSz="3507730" rtl="0" eaLnBrk="1" latinLnBrk="0" hangingPunct="1">
      <a:defRPr sz="4603" kern="1200">
        <a:solidFill>
          <a:schemeClr val="tx1"/>
        </a:solidFill>
        <a:latin typeface="+mn-lt"/>
        <a:ea typeface="+mn-ea"/>
        <a:cs typeface="+mn-cs"/>
      </a:defRPr>
    </a:lvl2pPr>
    <a:lvl3pPr marL="3507730" algn="l" defTabSz="3507730" rtl="0" eaLnBrk="1" latinLnBrk="0" hangingPunct="1">
      <a:defRPr sz="4603" kern="1200">
        <a:solidFill>
          <a:schemeClr val="tx1"/>
        </a:solidFill>
        <a:latin typeface="+mn-lt"/>
        <a:ea typeface="+mn-ea"/>
        <a:cs typeface="+mn-cs"/>
      </a:defRPr>
    </a:lvl3pPr>
    <a:lvl4pPr marL="5261595" algn="l" defTabSz="3507730" rtl="0" eaLnBrk="1" latinLnBrk="0" hangingPunct="1">
      <a:defRPr sz="4603" kern="1200">
        <a:solidFill>
          <a:schemeClr val="tx1"/>
        </a:solidFill>
        <a:latin typeface="+mn-lt"/>
        <a:ea typeface="+mn-ea"/>
        <a:cs typeface="+mn-cs"/>
      </a:defRPr>
    </a:lvl4pPr>
    <a:lvl5pPr marL="7015460" algn="l" defTabSz="3507730" rtl="0" eaLnBrk="1" latinLnBrk="0" hangingPunct="1">
      <a:defRPr sz="4603" kern="1200">
        <a:solidFill>
          <a:schemeClr val="tx1"/>
        </a:solidFill>
        <a:latin typeface="+mn-lt"/>
        <a:ea typeface="+mn-ea"/>
        <a:cs typeface="+mn-cs"/>
      </a:defRPr>
    </a:lvl5pPr>
    <a:lvl6pPr marL="8769325" algn="l" defTabSz="3507730" rtl="0" eaLnBrk="1" latinLnBrk="0" hangingPunct="1">
      <a:defRPr sz="4603" kern="1200">
        <a:solidFill>
          <a:schemeClr val="tx1"/>
        </a:solidFill>
        <a:latin typeface="+mn-lt"/>
        <a:ea typeface="+mn-ea"/>
        <a:cs typeface="+mn-cs"/>
      </a:defRPr>
    </a:lvl6pPr>
    <a:lvl7pPr marL="10523190" algn="l" defTabSz="3507730" rtl="0" eaLnBrk="1" latinLnBrk="0" hangingPunct="1">
      <a:defRPr sz="4603" kern="1200">
        <a:solidFill>
          <a:schemeClr val="tx1"/>
        </a:solidFill>
        <a:latin typeface="+mn-lt"/>
        <a:ea typeface="+mn-ea"/>
        <a:cs typeface="+mn-cs"/>
      </a:defRPr>
    </a:lvl7pPr>
    <a:lvl8pPr marL="12277054" algn="l" defTabSz="3507730" rtl="0" eaLnBrk="1" latinLnBrk="0" hangingPunct="1">
      <a:defRPr sz="4603" kern="1200">
        <a:solidFill>
          <a:schemeClr val="tx1"/>
        </a:solidFill>
        <a:latin typeface="+mn-lt"/>
        <a:ea typeface="+mn-ea"/>
        <a:cs typeface="+mn-cs"/>
      </a:defRPr>
    </a:lvl8pPr>
    <a:lvl9pPr marL="14030919" algn="l" defTabSz="3507730" rtl="0" eaLnBrk="1" latinLnBrk="0" hangingPunct="1">
      <a:defRPr sz="460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p>
        </p:txBody>
      </p:sp>
      <p:sp>
        <p:nvSpPr>
          <p:cNvPr id="4" name="Date Placeholder 3"/>
          <p:cNvSpPr>
            <a:spLocks noGrp="1"/>
          </p:cNvSpPr>
          <p:nvPr>
            <p:ph type="dt" sz="half" idx="10"/>
          </p:nvPr>
        </p:nvSpPr>
        <p:spPr/>
        <p:txBody>
          <a:bodyPr/>
          <a:lstStyle/>
          <a:p>
            <a:fld id="{B8A1C7F9-5B75-46D3-A2BC-F4901DD8CCEC}" type="datetimeFigureOut">
              <a:rPr lang="en-GB" smtClean="0"/>
              <a:t>18/09/2023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1841322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A1C7F9-5B75-46D3-A2BC-F4901DD8CCEC}" type="datetimeFigureOut">
              <a:rPr lang="en-GB" smtClean="0"/>
              <a:t>18/09/2023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3582451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A1C7F9-5B75-46D3-A2BC-F4901DD8CCEC}" type="datetimeFigureOut">
              <a:rPr lang="en-GB" smtClean="0"/>
              <a:t>18/09/2023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4032629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A1C7F9-5B75-46D3-A2BC-F4901DD8CCEC}" type="datetimeFigureOut">
              <a:rPr lang="en-GB" smtClean="0"/>
              <a:t>18/09/2023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2516260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A1C7F9-5B75-46D3-A2BC-F4901DD8CCEC}" type="datetimeFigureOut">
              <a:rPr lang="en-GB" smtClean="0"/>
              <a:t>18/09/2023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489166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81421"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326826"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A1C7F9-5B75-46D3-A2BC-F4901DD8CCEC}" type="datetimeFigureOut">
              <a:rPr lang="en-GB" smtClean="0"/>
              <a:t>18/09/2023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2577569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A1C7F9-5B75-46D3-A2BC-F4901DD8CCEC}" type="datetimeFigureOut">
              <a:rPr lang="en-GB" smtClean="0"/>
              <a:t>18/09/2023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261093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A1C7F9-5B75-46D3-A2BC-F4901DD8CCEC}" type="datetimeFigureOut">
              <a:rPr lang="en-GB" smtClean="0"/>
              <a:t>18/09/2023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2242439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A1C7F9-5B75-46D3-A2BC-F4901DD8CCEC}" type="datetimeFigureOut">
              <a:rPr lang="en-GB" smtClean="0"/>
              <a:t>18/09/2023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2633918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B8A1C7F9-5B75-46D3-A2BC-F4901DD8CCEC}" type="datetimeFigureOut">
              <a:rPr lang="en-GB" smtClean="0"/>
              <a:t>18/09/2023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2249046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a:t>Click icon to add picture</a:t>
            </a:r>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B8A1C7F9-5B75-46D3-A2BC-F4901DD8CCEC}" type="datetimeFigureOut">
              <a:rPr lang="en-GB" smtClean="0"/>
              <a:t>18/09/2023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6B1F7-1DE0-4F33-8C1A-93FDE2E9F1CF}" type="slidenum">
              <a:rPr lang="en-GB" smtClean="0"/>
              <a:t>‹#›</a:t>
            </a:fld>
            <a:endParaRPr lang="en-GB"/>
          </a:p>
        </p:txBody>
      </p:sp>
    </p:spTree>
    <p:extLst>
      <p:ext uri="{BB962C8B-B14F-4D97-AF65-F5344CB8AC3E}">
        <p14:creationId xmlns:p14="http://schemas.microsoft.com/office/powerpoint/2010/main" val="3722331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B8A1C7F9-5B75-46D3-A2BC-F4901DD8CCEC}" type="datetimeFigureOut">
              <a:rPr lang="en-GB" smtClean="0"/>
              <a:t>18/09/2023</a:t>
            </a:fld>
            <a:endParaRPr lang="en-GB"/>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8846B1F7-1DE0-4F33-8C1A-93FDE2E9F1CF}" type="slidenum">
              <a:rPr lang="en-GB" smtClean="0"/>
              <a:t>‹#›</a:t>
            </a:fld>
            <a:endParaRPr lang="en-GB"/>
          </a:p>
        </p:txBody>
      </p:sp>
    </p:spTree>
    <p:extLst>
      <p:ext uri="{BB962C8B-B14F-4D97-AF65-F5344CB8AC3E}">
        <p14:creationId xmlns:p14="http://schemas.microsoft.com/office/powerpoint/2010/main" val="17738480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2E9E8846-ECDA-7768-4E5B-DBF2252698AF}"/>
              </a:ext>
            </a:extLst>
          </p:cNvPr>
          <p:cNvSpPr txBox="1">
            <a:spLocks/>
          </p:cNvSpPr>
          <p:nvPr/>
        </p:nvSpPr>
        <p:spPr bwMode="auto">
          <a:xfrm flipH="1">
            <a:off x="404902" y="15221643"/>
            <a:ext cx="29465406" cy="18274823"/>
          </a:xfrm>
          <a:prstGeom prst="rect">
            <a:avLst/>
          </a:prstGeom>
          <a:solidFill>
            <a:srgbClr val="00437B">
              <a:alpha val="10196"/>
            </a:srgbClr>
          </a:solidFill>
          <a:ln>
            <a:noFill/>
          </a:ln>
        </p:spPr>
        <p:txBody>
          <a:bodyPr lIns="91440" tIns="45720" rIns="91440" bIns="45720" anchor="t"/>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just">
              <a:defRPr/>
            </a:pPr>
            <a:endParaRPr lang="en-GB" sz="6000" b="1">
              <a:latin typeface="Arial"/>
              <a:cs typeface="Arial"/>
            </a:endParaRPr>
          </a:p>
          <a:p>
            <a:pPr algn="just">
              <a:defRPr/>
            </a:pPr>
            <a:endParaRPr lang="en-GB" sz="2800" b="1">
              <a:latin typeface="Arial"/>
              <a:cs typeface="Arial"/>
            </a:endParaRPr>
          </a:p>
          <a:p>
            <a:pPr algn="just">
              <a:defRPr/>
            </a:pPr>
            <a:endParaRPr lang="en-GB" sz="6000" b="1">
              <a:latin typeface="Arial"/>
              <a:cs typeface="Arial"/>
            </a:endParaRPr>
          </a:p>
        </p:txBody>
      </p:sp>
      <p:sp>
        <p:nvSpPr>
          <p:cNvPr id="2" name="Title 2">
            <a:extLst>
              <a:ext uri="{FF2B5EF4-FFF2-40B4-BE49-F238E27FC236}">
                <a16:creationId xmlns:a16="http://schemas.microsoft.com/office/drawing/2014/main" id="{9B2236EE-8757-809D-44D7-97DA9BE108D6}"/>
              </a:ext>
            </a:extLst>
          </p:cNvPr>
          <p:cNvSpPr txBox="1">
            <a:spLocks/>
          </p:cNvSpPr>
          <p:nvPr/>
        </p:nvSpPr>
        <p:spPr bwMode="auto">
          <a:xfrm flipH="1">
            <a:off x="404902" y="8267801"/>
            <a:ext cx="29465407" cy="6507341"/>
          </a:xfrm>
          <a:prstGeom prst="rect">
            <a:avLst/>
          </a:prstGeom>
          <a:solidFill>
            <a:srgbClr val="00437B">
              <a:alpha val="20000"/>
            </a:srgbClr>
          </a:solidFill>
          <a:ln>
            <a:noFill/>
          </a:ln>
        </p:spPr>
        <p:txBody>
          <a:bodyPr lIns="91440" tIns="45720" rIns="91440" bIns="45720" anchor="t"/>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just">
              <a:defRPr/>
            </a:pPr>
            <a:endParaRPr lang="en-GB" sz="6000" b="1">
              <a:latin typeface="Arial"/>
              <a:cs typeface="Arial"/>
            </a:endParaRPr>
          </a:p>
          <a:p>
            <a:pPr algn="just">
              <a:defRPr/>
            </a:pPr>
            <a:endParaRPr lang="en-GB" sz="2800" b="1">
              <a:latin typeface="Arial"/>
              <a:cs typeface="Arial"/>
            </a:endParaRPr>
          </a:p>
          <a:p>
            <a:pPr algn="just">
              <a:defRPr/>
            </a:pPr>
            <a:endParaRPr lang="en-GB" sz="6000" b="1">
              <a:latin typeface="Arial"/>
              <a:cs typeface="Arial"/>
            </a:endParaRPr>
          </a:p>
        </p:txBody>
      </p:sp>
      <p:sp>
        <p:nvSpPr>
          <p:cNvPr id="8" name="Title 2">
            <a:extLst>
              <a:ext uri="{FF2B5EF4-FFF2-40B4-BE49-F238E27FC236}">
                <a16:creationId xmlns:a16="http://schemas.microsoft.com/office/drawing/2014/main" id="{E212EC8A-C429-0639-E85A-08E5F489B040}"/>
              </a:ext>
            </a:extLst>
          </p:cNvPr>
          <p:cNvSpPr txBox="1">
            <a:spLocks/>
          </p:cNvSpPr>
          <p:nvPr/>
        </p:nvSpPr>
        <p:spPr bwMode="auto">
          <a:xfrm>
            <a:off x="402472" y="541182"/>
            <a:ext cx="29459916" cy="7428904"/>
          </a:xfrm>
          <a:prstGeom prst="rect">
            <a:avLst/>
          </a:prstGeom>
          <a:solidFill>
            <a:srgbClr val="00437B"/>
          </a:solidFill>
          <a:ln>
            <a:noFill/>
          </a:ln>
        </p:spPr>
        <p:txBody>
          <a:bodyPr lIns="91440" tIns="45720" rIns="91440" bIns="45720" anchor="t"/>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just">
              <a:defRPr/>
            </a:pPr>
            <a:endParaRPr lang="en-GB" sz="2800" b="1">
              <a:solidFill>
                <a:schemeClr val="bg1"/>
              </a:solidFill>
              <a:latin typeface="Arial"/>
              <a:cs typeface="Arial"/>
            </a:endParaRPr>
          </a:p>
        </p:txBody>
      </p:sp>
      <p:pic>
        <p:nvPicPr>
          <p:cNvPr id="1026" name="Picture 2" descr="Logo&#10;&#10;Description automatically generated">
            <a:extLst>
              <a:ext uri="{FF2B5EF4-FFF2-40B4-BE49-F238E27FC236}">
                <a16:creationId xmlns:a16="http://schemas.microsoft.com/office/drawing/2014/main" id="{7E6662FE-8EA8-AD3E-B15F-B76269E236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598" y="830232"/>
            <a:ext cx="4306529" cy="369131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A qr code with blue squares&#10;&#10;Description automatically generated with low confidence">
            <a:extLst>
              <a:ext uri="{FF2B5EF4-FFF2-40B4-BE49-F238E27FC236}">
                <a16:creationId xmlns:a16="http://schemas.microsoft.com/office/drawing/2014/main" id="{7C935B4B-71C9-5844-B606-9C5CADDE99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18997" y="1062789"/>
            <a:ext cx="3704982" cy="369131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4792944B-1D8D-20DE-9EE5-645F2C093D52}"/>
              </a:ext>
            </a:extLst>
          </p:cNvPr>
          <p:cNvSpPr txBox="1"/>
          <p:nvPr/>
        </p:nvSpPr>
        <p:spPr>
          <a:xfrm>
            <a:off x="5168591" y="2085706"/>
            <a:ext cx="20824770" cy="3631763"/>
          </a:xfrm>
          <a:prstGeom prst="rect">
            <a:avLst/>
          </a:prstGeom>
          <a:noFill/>
        </p:spPr>
        <p:txBody>
          <a:bodyPr wrap="square" rtlCol="0">
            <a:spAutoFit/>
          </a:bodyPr>
          <a:lstStyle/>
          <a:p>
            <a:pPr algn="ctr"/>
            <a:r>
              <a:rPr lang="en-GB" sz="9600" b="1">
                <a:solidFill>
                  <a:schemeClr val="bg1"/>
                </a:solidFill>
                <a:latin typeface="Arial" panose="020B0604020202020204" pitchFamily="34" charset="0"/>
                <a:cs typeface="Arial" panose="020B0604020202020204" pitchFamily="34" charset="0"/>
              </a:rPr>
              <a:t>The Employment Data Lab:</a:t>
            </a:r>
          </a:p>
          <a:p>
            <a:pPr algn="ctr"/>
            <a:endParaRPr lang="en-GB" sz="5400" b="1">
              <a:solidFill>
                <a:schemeClr val="bg1"/>
              </a:solidFill>
              <a:latin typeface="Arial" panose="020B0604020202020204" pitchFamily="34" charset="0"/>
              <a:cs typeface="Arial" panose="020B0604020202020204" pitchFamily="34" charset="0"/>
            </a:endParaRPr>
          </a:p>
          <a:p>
            <a:pPr algn="ctr"/>
            <a:r>
              <a:rPr lang="en-GB" sz="7200" b="1" i="1">
                <a:solidFill>
                  <a:schemeClr val="bg1"/>
                </a:solidFill>
                <a:latin typeface="Arial" panose="020B0604020202020204" pitchFamily="34" charset="0"/>
                <a:cs typeface="Arial" panose="020B0604020202020204" pitchFamily="34" charset="0"/>
              </a:rPr>
              <a:t>Unlocking the power of linked data</a:t>
            </a:r>
          </a:p>
        </p:txBody>
      </p:sp>
      <p:sp>
        <p:nvSpPr>
          <p:cNvPr id="10" name="TextBox 9">
            <a:extLst>
              <a:ext uri="{FF2B5EF4-FFF2-40B4-BE49-F238E27FC236}">
                <a16:creationId xmlns:a16="http://schemas.microsoft.com/office/drawing/2014/main" id="{80BF7B06-2D76-B554-15AA-95441C73FB68}"/>
              </a:ext>
            </a:extLst>
          </p:cNvPr>
          <p:cNvSpPr txBox="1"/>
          <p:nvPr/>
        </p:nvSpPr>
        <p:spPr>
          <a:xfrm>
            <a:off x="12224178" y="6057440"/>
            <a:ext cx="16945947" cy="1569660"/>
          </a:xfrm>
          <a:prstGeom prst="rect">
            <a:avLst/>
          </a:prstGeom>
          <a:noFill/>
        </p:spPr>
        <p:txBody>
          <a:bodyPr wrap="square" rtlCol="0">
            <a:spAutoFit/>
          </a:bodyPr>
          <a:lstStyle/>
          <a:p>
            <a:pPr algn="r"/>
            <a:r>
              <a:rPr lang="en-GB" sz="4800">
                <a:solidFill>
                  <a:schemeClr val="bg1"/>
                </a:solidFill>
                <a:latin typeface="Arial" panose="020B0604020202020204" pitchFamily="34" charset="0"/>
                <a:cs typeface="Arial" panose="020B0604020202020204" pitchFamily="34" charset="0"/>
              </a:rPr>
              <a:t>www.gov.uk/government/collections/employment-data-lab</a:t>
            </a:r>
          </a:p>
          <a:p>
            <a:pPr algn="r"/>
            <a:r>
              <a:rPr lang="en-GB" sz="4800">
                <a:solidFill>
                  <a:schemeClr val="bg1"/>
                </a:solidFill>
                <a:latin typeface="Arial" panose="020B0604020202020204" pitchFamily="34" charset="0"/>
                <a:cs typeface="Arial" panose="020B0604020202020204" pitchFamily="34" charset="0"/>
              </a:rPr>
              <a:t>employment.datalab@dwp.gov.uk</a:t>
            </a:r>
          </a:p>
        </p:txBody>
      </p:sp>
      <p:sp>
        <p:nvSpPr>
          <p:cNvPr id="12" name="Title 2">
            <a:extLst>
              <a:ext uri="{FF2B5EF4-FFF2-40B4-BE49-F238E27FC236}">
                <a16:creationId xmlns:a16="http://schemas.microsoft.com/office/drawing/2014/main" id="{E1678D49-C1C0-D883-94C7-B1921C9EEB69}"/>
              </a:ext>
            </a:extLst>
          </p:cNvPr>
          <p:cNvSpPr txBox="1">
            <a:spLocks/>
          </p:cNvSpPr>
          <p:nvPr/>
        </p:nvSpPr>
        <p:spPr bwMode="auto">
          <a:xfrm>
            <a:off x="404903" y="8308660"/>
            <a:ext cx="7706577" cy="1236287"/>
          </a:xfrm>
          <a:prstGeom prst="rect">
            <a:avLst/>
          </a:prstGeom>
          <a:noFill/>
          <a:ln>
            <a:noFill/>
          </a:ln>
        </p:spPr>
        <p:txBody>
          <a:bodyPr lIns="91440" tIns="45720" rIns="91440" bIns="45720" anchor="t"/>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just">
              <a:defRPr/>
            </a:pPr>
            <a:r>
              <a:rPr lang="en-GB" sz="6000" b="1">
                <a:latin typeface="Arial"/>
                <a:cs typeface="Arial"/>
              </a:rPr>
              <a:t>The problem:</a:t>
            </a:r>
          </a:p>
          <a:p>
            <a:pPr algn="just">
              <a:defRPr/>
            </a:pPr>
            <a:endParaRPr lang="en-GB" sz="2800" b="1">
              <a:latin typeface="Arial"/>
              <a:cs typeface="Arial"/>
            </a:endParaRPr>
          </a:p>
          <a:p>
            <a:pPr algn="just">
              <a:defRPr/>
            </a:pPr>
            <a:endParaRPr lang="en-GB" sz="6000" b="1">
              <a:latin typeface="Arial"/>
              <a:cs typeface="Arial"/>
            </a:endParaRPr>
          </a:p>
        </p:txBody>
      </p:sp>
      <p:sp>
        <p:nvSpPr>
          <p:cNvPr id="13" name="Title 2">
            <a:extLst>
              <a:ext uri="{FF2B5EF4-FFF2-40B4-BE49-F238E27FC236}">
                <a16:creationId xmlns:a16="http://schemas.microsoft.com/office/drawing/2014/main" id="{9DC14EE2-0B56-1B40-7EA0-CE04773003AE}"/>
              </a:ext>
            </a:extLst>
          </p:cNvPr>
          <p:cNvSpPr txBox="1">
            <a:spLocks/>
          </p:cNvSpPr>
          <p:nvPr/>
        </p:nvSpPr>
        <p:spPr bwMode="auto">
          <a:xfrm>
            <a:off x="622778" y="15355564"/>
            <a:ext cx="5397821" cy="1221142"/>
          </a:xfrm>
          <a:prstGeom prst="rect">
            <a:avLst/>
          </a:prstGeom>
          <a:noFill/>
          <a:ln>
            <a:noFill/>
          </a:ln>
        </p:spPr>
        <p:txBody>
          <a:bodyPr lIns="91440" tIns="45720" rIns="91440" bIns="45720" anchor="t"/>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just">
              <a:defRPr/>
            </a:pPr>
            <a:r>
              <a:rPr lang="en-GB" sz="6000" b="1">
                <a:latin typeface="Arial"/>
                <a:cs typeface="Arial"/>
              </a:rPr>
              <a:t>The solution:</a:t>
            </a:r>
          </a:p>
          <a:p>
            <a:pPr algn="just">
              <a:defRPr/>
            </a:pPr>
            <a:endParaRPr lang="en-GB" sz="2800" b="1">
              <a:latin typeface="Arial"/>
              <a:cs typeface="Arial"/>
            </a:endParaRPr>
          </a:p>
          <a:p>
            <a:pPr algn="just">
              <a:defRPr/>
            </a:pPr>
            <a:endParaRPr lang="en-GB" sz="6000" b="1">
              <a:latin typeface="Arial"/>
              <a:cs typeface="Arial"/>
            </a:endParaRPr>
          </a:p>
        </p:txBody>
      </p:sp>
      <p:sp>
        <p:nvSpPr>
          <p:cNvPr id="14" name="TextBox 13">
            <a:extLst>
              <a:ext uri="{FF2B5EF4-FFF2-40B4-BE49-F238E27FC236}">
                <a16:creationId xmlns:a16="http://schemas.microsoft.com/office/drawing/2014/main" id="{D91B67B2-007D-64F8-EC57-0B87EAAAD116}"/>
              </a:ext>
            </a:extLst>
          </p:cNvPr>
          <p:cNvSpPr txBox="1"/>
          <p:nvPr/>
        </p:nvSpPr>
        <p:spPr>
          <a:xfrm>
            <a:off x="15807499" y="8962453"/>
            <a:ext cx="13286527" cy="5509200"/>
          </a:xfrm>
          <a:prstGeom prst="rect">
            <a:avLst/>
          </a:prstGeom>
          <a:noFill/>
        </p:spPr>
        <p:txBody>
          <a:bodyPr wrap="square" lIns="91440" tIns="45720" rIns="91440" bIns="45720" rtlCol="0" anchor="t">
            <a:spAutoFit/>
          </a:bodyPr>
          <a:lstStyle/>
          <a:p>
            <a:pPr>
              <a:defRPr/>
            </a:pPr>
            <a:r>
              <a:rPr lang="en-GB" sz="4400">
                <a:latin typeface="Arial"/>
                <a:cs typeface="Arial"/>
              </a:rPr>
              <a:t>Accessing the data required for these evaluations can be particularly challenging for many organisations, who often face:  </a:t>
            </a:r>
          </a:p>
          <a:p>
            <a:pPr marL="685800" indent="-685800" algn="just">
              <a:buFont typeface="Arial" panose="020B0604020202020204" pitchFamily="34" charset="0"/>
              <a:buChar char="•"/>
              <a:defRPr/>
            </a:pPr>
            <a:r>
              <a:rPr lang="en-GB" sz="4400">
                <a:latin typeface="Arial"/>
                <a:cs typeface="Arial"/>
              </a:rPr>
              <a:t>Legal restrictions </a:t>
            </a:r>
            <a:endParaRPr lang="en-GB"/>
          </a:p>
          <a:p>
            <a:pPr marL="685800" indent="-685800" algn="just">
              <a:buFont typeface="Arial" panose="020B0604020202020204" pitchFamily="34" charset="0"/>
              <a:buChar char="•"/>
              <a:defRPr/>
            </a:pPr>
            <a:r>
              <a:rPr lang="en-GB" sz="4400">
                <a:latin typeface="Arial"/>
                <a:cs typeface="Arial"/>
              </a:rPr>
              <a:t>Varying risk appetites of data holders</a:t>
            </a:r>
          </a:p>
          <a:p>
            <a:pPr marL="685800" indent="-685800" algn="just">
              <a:buFont typeface="Arial" panose="020B0604020202020204" pitchFamily="34" charset="0"/>
              <a:buChar char="•"/>
              <a:defRPr/>
            </a:pPr>
            <a:r>
              <a:rPr lang="en-GB" sz="4400">
                <a:latin typeface="Arial"/>
                <a:cs typeface="Arial"/>
              </a:rPr>
              <a:t>Difficulty knowing what is available and where</a:t>
            </a:r>
          </a:p>
          <a:p>
            <a:pPr marL="685800" indent="-685800" algn="just">
              <a:buFont typeface="Arial" panose="020B0604020202020204" pitchFamily="34" charset="0"/>
              <a:buChar char="•"/>
              <a:defRPr/>
            </a:pPr>
            <a:r>
              <a:rPr lang="en-GB" sz="4400">
                <a:latin typeface="Arial"/>
                <a:cs typeface="Arial"/>
              </a:rPr>
              <a:t>Security infrastructure requirements</a:t>
            </a:r>
          </a:p>
          <a:p>
            <a:pPr marL="685800" indent="-685800" algn="just">
              <a:buFont typeface="Arial" panose="020B0604020202020204" pitchFamily="34" charset="0"/>
              <a:buChar char="•"/>
              <a:defRPr/>
            </a:pPr>
            <a:r>
              <a:rPr lang="en-GB" sz="4400">
                <a:latin typeface="Arial"/>
                <a:cs typeface="Arial"/>
              </a:rPr>
              <a:t>Resource and capability challenges</a:t>
            </a:r>
          </a:p>
        </p:txBody>
      </p:sp>
      <p:sp>
        <p:nvSpPr>
          <p:cNvPr id="16" name="TextBox 15">
            <a:extLst>
              <a:ext uri="{FF2B5EF4-FFF2-40B4-BE49-F238E27FC236}">
                <a16:creationId xmlns:a16="http://schemas.microsoft.com/office/drawing/2014/main" id="{932F3529-207B-A6E9-8420-5FD9C5651824}"/>
              </a:ext>
            </a:extLst>
          </p:cNvPr>
          <p:cNvSpPr txBox="1"/>
          <p:nvPr/>
        </p:nvSpPr>
        <p:spPr>
          <a:xfrm>
            <a:off x="628936" y="9546906"/>
            <a:ext cx="13364433" cy="4832092"/>
          </a:xfrm>
          <a:prstGeom prst="rect">
            <a:avLst/>
          </a:prstGeom>
          <a:noFill/>
        </p:spPr>
        <p:txBody>
          <a:bodyPr wrap="square" lIns="91440" tIns="45720" rIns="91440" bIns="45720" rtlCol="0" anchor="t">
            <a:spAutoFit/>
          </a:bodyPr>
          <a:lstStyle/>
          <a:p>
            <a:pPr>
              <a:defRPr/>
            </a:pPr>
            <a:r>
              <a:rPr lang="en-GB" sz="4400">
                <a:latin typeface="Arial"/>
                <a:cs typeface="Arial"/>
              </a:rPr>
              <a:t>In the UK there are thousands of organisations that deliver employment support programmes. It is difficult for them to evaluate their work due to a lack of access to data, technical resources and capability. This limits evidence-based decision making around programme development and funding resulting in poorer outcomes.</a:t>
            </a:r>
            <a:endParaRPr lang="en-US"/>
          </a:p>
        </p:txBody>
      </p:sp>
      <p:sp>
        <p:nvSpPr>
          <p:cNvPr id="20" name="TextBox 19">
            <a:extLst>
              <a:ext uri="{FF2B5EF4-FFF2-40B4-BE49-F238E27FC236}">
                <a16:creationId xmlns:a16="http://schemas.microsoft.com/office/drawing/2014/main" id="{E6EDFC43-4728-8C6C-EA72-A60F07562253}"/>
              </a:ext>
            </a:extLst>
          </p:cNvPr>
          <p:cNvSpPr txBox="1"/>
          <p:nvPr/>
        </p:nvSpPr>
        <p:spPr>
          <a:xfrm>
            <a:off x="19540128" y="16248364"/>
            <a:ext cx="9653682" cy="4955203"/>
          </a:xfrm>
          <a:prstGeom prst="rect">
            <a:avLst/>
          </a:prstGeom>
          <a:noFill/>
        </p:spPr>
        <p:txBody>
          <a:bodyPr wrap="square" lIns="91440" tIns="45720" rIns="91440" bIns="45720" rtlCol="0" anchor="t">
            <a:spAutoFit/>
          </a:bodyPr>
          <a:lstStyle/>
          <a:p>
            <a:r>
              <a:rPr lang="en-GB" sz="4800" b="1">
                <a:latin typeface="Arial" panose="020B0604020202020204" pitchFamily="34" charset="0"/>
                <a:cs typeface="Arial" panose="020B0604020202020204" pitchFamily="34" charset="0"/>
              </a:rPr>
              <a:t>What does the service produce?</a:t>
            </a:r>
          </a:p>
          <a:p>
            <a:r>
              <a:rPr lang="en-GB" sz="4400">
                <a:latin typeface="Arial"/>
                <a:cs typeface="Arial"/>
              </a:rPr>
              <a:t>The service estimates the impact of employment programmes using propensity score matching.</a:t>
            </a:r>
          </a:p>
          <a:p>
            <a:endParaRPr lang="en-GB" sz="4400">
              <a:latin typeface="Arial" panose="020B0604020202020204" pitchFamily="34" charset="0"/>
              <a:cs typeface="Arial" panose="020B0604020202020204" pitchFamily="34" charset="0"/>
            </a:endParaRPr>
          </a:p>
          <a:p>
            <a:r>
              <a:rPr lang="en-GB" sz="4400">
                <a:latin typeface="Arial"/>
                <a:cs typeface="Arial"/>
              </a:rPr>
              <a:t>The results are compiled into a report and published for all to see</a:t>
            </a:r>
            <a:r>
              <a:rPr lang="en-GB" sz="4800">
                <a:latin typeface="Arial"/>
                <a:cs typeface="Arial"/>
              </a:rPr>
              <a:t>.</a:t>
            </a:r>
          </a:p>
        </p:txBody>
      </p:sp>
      <p:sp>
        <p:nvSpPr>
          <p:cNvPr id="21" name="TextBox 20">
            <a:extLst>
              <a:ext uri="{FF2B5EF4-FFF2-40B4-BE49-F238E27FC236}">
                <a16:creationId xmlns:a16="http://schemas.microsoft.com/office/drawing/2014/main" id="{4BE11114-95EA-DEBA-BA2E-12F14432E2E9}"/>
              </a:ext>
            </a:extLst>
          </p:cNvPr>
          <p:cNvSpPr txBox="1"/>
          <p:nvPr/>
        </p:nvSpPr>
        <p:spPr>
          <a:xfrm>
            <a:off x="622778" y="16594170"/>
            <a:ext cx="18205527" cy="9171742"/>
          </a:xfrm>
          <a:prstGeom prst="rect">
            <a:avLst/>
          </a:prstGeom>
          <a:noFill/>
        </p:spPr>
        <p:txBody>
          <a:bodyPr wrap="square" lIns="91440" tIns="45720" rIns="91440" bIns="45720" rtlCol="0" anchor="t">
            <a:spAutoFit/>
          </a:bodyPr>
          <a:lstStyle/>
          <a:p>
            <a:r>
              <a:rPr lang="en-GB" sz="4400">
                <a:latin typeface="Arial"/>
                <a:cs typeface="Arial"/>
              </a:rPr>
              <a:t>The Employment Data Lab facilitates evaluation using linked data in a way that side-steps many of the barriers associated with sharing large quantities of government data.</a:t>
            </a:r>
          </a:p>
          <a:p>
            <a:endParaRPr lang="en-GB" sz="4400">
              <a:latin typeface="Arial"/>
              <a:cs typeface="Arial"/>
            </a:endParaRPr>
          </a:p>
          <a:p>
            <a:r>
              <a:rPr lang="en-GB" sz="4400">
                <a:latin typeface="Arial"/>
                <a:cs typeface="Arial"/>
              </a:rPr>
              <a:t>Organisation send their data to the department, where the analysis is carried out and aggregate results shared back.  No identifiable data leaves the Department.  Once the analysis is complete, none of the organisation's data is retained by the Department.</a:t>
            </a:r>
          </a:p>
          <a:p>
            <a:endParaRPr lang="en-GB" sz="4400">
              <a:latin typeface="Arial"/>
              <a:cs typeface="Arial"/>
            </a:endParaRPr>
          </a:p>
          <a:p>
            <a:r>
              <a:rPr lang="en-GB" sz="4400">
                <a:latin typeface="Arial"/>
                <a:cs typeface="Arial"/>
              </a:rPr>
              <a:t>The service has been developed with the support of several stakeholder organisations who continue to participate in our Advisory Board.  The model is similar to that used in the Justice Data Lab, produced by the Ministry of Justice.</a:t>
            </a:r>
            <a:endParaRPr lang="en-GB">
              <a:cs typeface="Calibri"/>
            </a:endParaRPr>
          </a:p>
          <a:p>
            <a:endParaRPr lang="en-GB">
              <a:latin typeface="Calibri" panose="020F0502020204030204"/>
              <a:cs typeface="Calibri" panose="020F0502020204030204"/>
            </a:endParaRPr>
          </a:p>
        </p:txBody>
      </p:sp>
      <p:sp>
        <p:nvSpPr>
          <p:cNvPr id="22" name="TextBox 21">
            <a:extLst>
              <a:ext uri="{FF2B5EF4-FFF2-40B4-BE49-F238E27FC236}">
                <a16:creationId xmlns:a16="http://schemas.microsoft.com/office/drawing/2014/main" id="{9EC25016-1DC7-576B-B39F-ACEA0437773F}"/>
              </a:ext>
            </a:extLst>
          </p:cNvPr>
          <p:cNvSpPr txBox="1"/>
          <p:nvPr/>
        </p:nvSpPr>
        <p:spPr>
          <a:xfrm>
            <a:off x="20281558" y="22230288"/>
            <a:ext cx="9148574" cy="2862322"/>
          </a:xfrm>
          <a:prstGeom prst="rect">
            <a:avLst/>
          </a:prstGeom>
          <a:noFill/>
        </p:spPr>
        <p:txBody>
          <a:bodyPr wrap="square" rtlCol="0">
            <a:spAutoFit/>
          </a:bodyPr>
          <a:lstStyle/>
          <a:p>
            <a:r>
              <a:rPr lang="en-GB" sz="3600" i="1">
                <a:latin typeface="Arial" panose="020B0604020202020204" pitchFamily="34" charset="0"/>
                <a:cs typeface="Arial" panose="020B0604020202020204" pitchFamily="34" charset="0"/>
              </a:rPr>
              <a:t>Plot showing employment rates for participants (solid) and comparators (dotted) before and after an employment programme started. The difference between the lines is the impact of the programme.</a:t>
            </a:r>
          </a:p>
        </p:txBody>
      </p:sp>
      <p:sp>
        <p:nvSpPr>
          <p:cNvPr id="23" name="Title 2">
            <a:extLst>
              <a:ext uri="{FF2B5EF4-FFF2-40B4-BE49-F238E27FC236}">
                <a16:creationId xmlns:a16="http://schemas.microsoft.com/office/drawing/2014/main" id="{55B7C72C-8B55-7153-6B62-765DCBA99ADE}"/>
              </a:ext>
            </a:extLst>
          </p:cNvPr>
          <p:cNvSpPr txBox="1">
            <a:spLocks/>
          </p:cNvSpPr>
          <p:nvPr/>
        </p:nvSpPr>
        <p:spPr bwMode="auto">
          <a:xfrm>
            <a:off x="886740" y="34183748"/>
            <a:ext cx="11694358" cy="7480119"/>
          </a:xfrm>
          <a:prstGeom prst="rect">
            <a:avLst/>
          </a:prstGeom>
          <a:noFill/>
          <a:ln>
            <a:noFill/>
          </a:ln>
        </p:spPr>
        <p:txBody>
          <a:bodyPr lIns="91440" tIns="45720" rIns="91440" bIns="45720" anchor="t"/>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just">
              <a:defRPr/>
            </a:pPr>
            <a:r>
              <a:rPr lang="en-GB" sz="6000" b="1">
                <a:latin typeface="Arial"/>
                <a:cs typeface="Arial"/>
              </a:rPr>
              <a:t>Methods</a:t>
            </a:r>
          </a:p>
          <a:p>
            <a:pPr algn="just">
              <a:defRPr/>
            </a:pPr>
            <a:endParaRPr lang="en-GB" sz="2800" b="1">
              <a:latin typeface="Arial"/>
              <a:cs typeface="Arial"/>
            </a:endParaRPr>
          </a:p>
          <a:p>
            <a:pPr>
              <a:defRPr/>
            </a:pPr>
            <a:r>
              <a:rPr lang="en-GB" sz="4400">
                <a:latin typeface="Arial"/>
                <a:cs typeface="Arial"/>
              </a:rPr>
              <a:t>Incoming data is fuzzy matched to DWP data before linking wide ranging administrative data from DWP, HMRC and DfE.</a:t>
            </a:r>
          </a:p>
          <a:p>
            <a:pPr>
              <a:defRPr/>
            </a:pPr>
            <a:endParaRPr lang="en-GB" sz="4400">
              <a:latin typeface="Arial"/>
              <a:cs typeface="Arial"/>
            </a:endParaRPr>
          </a:p>
          <a:p>
            <a:pPr>
              <a:defRPr/>
            </a:pPr>
            <a:r>
              <a:rPr lang="en-GB" sz="4400">
                <a:latin typeface="Arial"/>
                <a:cs typeface="Arial"/>
              </a:rPr>
              <a:t>The methodology was designed in collaboration with the Institute for Employment Studies to ensure best-in-class analysis. The methodology has been published and is available on the Data Lab website.</a:t>
            </a:r>
          </a:p>
        </p:txBody>
      </p:sp>
      <p:sp>
        <p:nvSpPr>
          <p:cNvPr id="24" name="Title 2">
            <a:extLst>
              <a:ext uri="{FF2B5EF4-FFF2-40B4-BE49-F238E27FC236}">
                <a16:creationId xmlns:a16="http://schemas.microsoft.com/office/drawing/2014/main" id="{11E0F282-8688-B602-0914-1399ABB39DBC}"/>
              </a:ext>
            </a:extLst>
          </p:cNvPr>
          <p:cNvSpPr txBox="1">
            <a:spLocks/>
          </p:cNvSpPr>
          <p:nvPr/>
        </p:nvSpPr>
        <p:spPr bwMode="auto">
          <a:xfrm>
            <a:off x="13004801" y="34339244"/>
            <a:ext cx="16865800" cy="9172514"/>
          </a:xfrm>
          <a:prstGeom prst="rect">
            <a:avLst/>
          </a:prstGeom>
          <a:noFill/>
          <a:ln>
            <a:noFill/>
          </a:ln>
        </p:spPr>
        <p:txBody>
          <a:bodyPr lIns="91440" tIns="45720" rIns="91440" bIns="45720" anchor="t"/>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just">
              <a:defRPr/>
            </a:pPr>
            <a:r>
              <a:rPr lang="en-GB" sz="6000" b="1">
                <a:latin typeface="Arial"/>
                <a:cs typeface="Arial"/>
              </a:rPr>
              <a:t>Status and Outlook</a:t>
            </a:r>
          </a:p>
          <a:p>
            <a:pPr algn="just">
              <a:defRPr/>
            </a:pPr>
            <a:endParaRPr lang="en-GB" sz="2800" b="1">
              <a:latin typeface="Arial"/>
              <a:cs typeface="Arial"/>
            </a:endParaRPr>
          </a:p>
          <a:p>
            <a:pPr>
              <a:defRPr/>
            </a:pPr>
            <a:r>
              <a:rPr lang="en-GB" sz="4400">
                <a:latin typeface="Arial"/>
                <a:cs typeface="Arial"/>
              </a:rPr>
              <a:t>The service launched with its first publication in November 2022. The next tranche of evaluations are expected to be published soon.</a:t>
            </a:r>
          </a:p>
          <a:p>
            <a:pPr>
              <a:defRPr/>
            </a:pPr>
            <a:endParaRPr lang="en-GB" sz="4400">
              <a:latin typeface="Arial"/>
              <a:cs typeface="Arial"/>
            </a:endParaRPr>
          </a:p>
          <a:p>
            <a:pPr>
              <a:defRPr/>
            </a:pPr>
            <a:r>
              <a:rPr lang="en-GB" sz="4400">
                <a:latin typeface="Arial"/>
                <a:cs typeface="Arial"/>
              </a:rPr>
              <a:t>The service continues to develop.  Areas for development include:</a:t>
            </a:r>
          </a:p>
          <a:p>
            <a:pPr marL="685800" indent="-685800">
              <a:buFont typeface="Arial" panose="020B0604020202020204" pitchFamily="34" charset="0"/>
              <a:buChar char="•"/>
              <a:defRPr/>
            </a:pPr>
            <a:r>
              <a:rPr lang="en-GB" sz="4400">
                <a:latin typeface="Arial"/>
                <a:cs typeface="Arial"/>
              </a:rPr>
              <a:t>Refining the use of existing data sources.</a:t>
            </a:r>
          </a:p>
          <a:p>
            <a:pPr marL="685800" indent="-685800">
              <a:buFont typeface="Arial" panose="020B0604020202020204" pitchFamily="34" charset="0"/>
              <a:buChar char="•"/>
              <a:defRPr/>
            </a:pPr>
            <a:r>
              <a:rPr lang="en-GB" sz="4400">
                <a:latin typeface="Arial"/>
                <a:cs typeface="Arial"/>
              </a:rPr>
              <a:t>Expanding to new data sources from other government departments.</a:t>
            </a:r>
          </a:p>
          <a:p>
            <a:pPr marL="685800" indent="-685800">
              <a:buFont typeface="Arial" panose="020B0604020202020204" pitchFamily="34" charset="0"/>
              <a:buChar char="•"/>
              <a:defRPr/>
            </a:pPr>
            <a:r>
              <a:rPr lang="en-GB" sz="4400">
                <a:latin typeface="Arial"/>
                <a:cs typeface="Arial"/>
              </a:rPr>
              <a:t>Developing the analytical techniques and approaches used.</a:t>
            </a:r>
          </a:p>
          <a:p>
            <a:pPr>
              <a:defRPr/>
            </a:pPr>
            <a:endParaRPr lang="en-GB" sz="4800">
              <a:latin typeface="Arial"/>
              <a:cs typeface="Arial"/>
            </a:endParaRPr>
          </a:p>
          <a:p>
            <a:pPr>
              <a:defRPr/>
            </a:pPr>
            <a:endParaRPr lang="en-GB" sz="4800">
              <a:latin typeface="Arial"/>
              <a:cs typeface="Arial"/>
            </a:endParaRPr>
          </a:p>
          <a:p>
            <a:pPr>
              <a:defRPr/>
            </a:pPr>
            <a:endParaRPr lang="en-GB" sz="4800">
              <a:latin typeface="Arial"/>
              <a:cs typeface="Arial"/>
            </a:endParaRPr>
          </a:p>
          <a:p>
            <a:pPr>
              <a:defRPr/>
            </a:pPr>
            <a:r>
              <a:rPr lang="en-GB" sz="4800">
                <a:latin typeface="Arial"/>
                <a:cs typeface="Arial"/>
              </a:rPr>
              <a:t>  </a:t>
            </a:r>
          </a:p>
        </p:txBody>
      </p:sp>
      <p:pic>
        <p:nvPicPr>
          <p:cNvPr id="11" name="Picture 10">
            <a:extLst>
              <a:ext uri="{FF2B5EF4-FFF2-40B4-BE49-F238E27FC236}">
                <a16:creationId xmlns:a16="http://schemas.microsoft.com/office/drawing/2014/main" id="{6680F6C6-EE73-9FDE-D7DE-DFACDC2D9DE6}"/>
              </a:ext>
            </a:extLst>
          </p:cNvPr>
          <p:cNvPicPr>
            <a:picLocks noChangeAspect="1"/>
          </p:cNvPicPr>
          <p:nvPr/>
        </p:nvPicPr>
        <p:blipFill>
          <a:blip r:embed="rId4"/>
          <a:stretch>
            <a:fillRect/>
          </a:stretch>
        </p:blipFill>
        <p:spPr>
          <a:xfrm>
            <a:off x="668357" y="25755588"/>
            <a:ext cx="18608317" cy="7316946"/>
          </a:xfrm>
          <a:prstGeom prst="rect">
            <a:avLst/>
          </a:prstGeom>
        </p:spPr>
      </p:pic>
      <p:graphicFrame>
        <p:nvGraphicFramePr>
          <p:cNvPr id="4" name="Chart 3">
            <a:extLst>
              <a:ext uri="{FF2B5EF4-FFF2-40B4-BE49-F238E27FC236}">
                <a16:creationId xmlns:a16="http://schemas.microsoft.com/office/drawing/2014/main" id="{3AFC988E-DAEB-47A1-A3B1-5264B58B3090}"/>
              </a:ext>
              <a:ext uri="{147F2762-F138-4A5C-976F-8EAC2B608ADB}">
                <a16:predDERef xmlns:a16="http://schemas.microsoft.com/office/drawing/2014/main" pred="{FEAE4CEE-0A5F-4769-9956-24380D4954D4}"/>
              </a:ext>
            </a:extLst>
          </p:cNvPr>
          <p:cNvGraphicFramePr>
            <a:graphicFrameLocks/>
          </p:cNvGraphicFramePr>
          <p:nvPr>
            <p:extLst>
              <p:ext uri="{D42A27DB-BD31-4B8C-83A1-F6EECF244321}">
                <p14:modId xmlns:p14="http://schemas.microsoft.com/office/powerpoint/2010/main" val="1021887488"/>
              </p:ext>
            </p:extLst>
          </p:nvPr>
        </p:nvGraphicFramePr>
        <p:xfrm>
          <a:off x="19540128" y="25154202"/>
          <a:ext cx="9653682" cy="7995833"/>
        </p:xfrm>
        <a:graphic>
          <a:graphicData uri="http://schemas.openxmlformats.org/drawingml/2006/chart">
            <c:chart xmlns:c="http://schemas.openxmlformats.org/drawingml/2006/chart" xmlns:r="http://schemas.openxmlformats.org/officeDocument/2006/relationships" r:id="rId5"/>
          </a:graphicData>
        </a:graphic>
      </p:graphicFrame>
      <p:sp>
        <p:nvSpPr>
          <p:cNvPr id="6" name="Title 2">
            <a:extLst>
              <a:ext uri="{FF2B5EF4-FFF2-40B4-BE49-F238E27FC236}">
                <a16:creationId xmlns:a16="http://schemas.microsoft.com/office/drawing/2014/main" id="{846B5F4A-22BB-BB3C-524E-B1EFFEC532AB}"/>
              </a:ext>
            </a:extLst>
          </p:cNvPr>
          <p:cNvSpPr txBox="1">
            <a:spLocks/>
          </p:cNvSpPr>
          <p:nvPr/>
        </p:nvSpPr>
        <p:spPr bwMode="auto">
          <a:xfrm flipH="1">
            <a:off x="404612" y="33942967"/>
            <a:ext cx="29465407" cy="8309187"/>
          </a:xfrm>
          <a:prstGeom prst="rect">
            <a:avLst/>
          </a:prstGeom>
          <a:solidFill>
            <a:srgbClr val="00437B">
              <a:alpha val="5098"/>
            </a:srgbClr>
          </a:solidFill>
          <a:ln>
            <a:noFill/>
          </a:ln>
        </p:spPr>
        <p:txBody>
          <a:bodyPr lIns="91440" tIns="45720" rIns="91440" bIns="45720" anchor="t"/>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just">
              <a:defRPr/>
            </a:pPr>
            <a:endParaRPr lang="en-GB" sz="6000" b="1">
              <a:latin typeface="Arial"/>
              <a:cs typeface="Arial"/>
            </a:endParaRPr>
          </a:p>
          <a:p>
            <a:pPr algn="just">
              <a:defRPr/>
            </a:pPr>
            <a:endParaRPr lang="en-GB" sz="2800" b="1">
              <a:latin typeface="Arial"/>
              <a:cs typeface="Arial"/>
            </a:endParaRPr>
          </a:p>
          <a:p>
            <a:pPr algn="just">
              <a:defRPr/>
            </a:pPr>
            <a:endParaRPr lang="en-GB" sz="6000" b="1">
              <a:latin typeface="Arial"/>
              <a:cs typeface="Arial"/>
            </a:endParaRPr>
          </a:p>
        </p:txBody>
      </p:sp>
    </p:spTree>
    <p:extLst>
      <p:ext uri="{BB962C8B-B14F-4D97-AF65-F5344CB8AC3E}">
        <p14:creationId xmlns:p14="http://schemas.microsoft.com/office/powerpoint/2010/main" val="28780118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08B80D9B3142D4E8C771D980DD8E453" ma:contentTypeVersion="15" ma:contentTypeDescription="Create a new document." ma:contentTypeScope="" ma:versionID="97ce35e49f37252efc9a3d467540409b">
  <xsd:schema xmlns:xsd="http://www.w3.org/2001/XMLSchema" xmlns:xs="http://www.w3.org/2001/XMLSchema" xmlns:p="http://schemas.microsoft.com/office/2006/metadata/properties" xmlns:ns2="b682c4af-96df-4483-8978-63ebba1bbebc" xmlns:ns3="9ef7cb6a-b6e0-417e-9b04-3d08a11965b7" targetNamespace="http://schemas.microsoft.com/office/2006/metadata/properties" ma:root="true" ma:fieldsID="d94c900931c4d7416ee8b0ac87e156be" ns2:_="" ns3:_="">
    <xsd:import namespace="b682c4af-96df-4483-8978-63ebba1bbebc"/>
    <xsd:import namespace="9ef7cb6a-b6e0-417e-9b04-3d08a11965b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82c4af-96df-4483-8978-63ebba1bbeb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2f5dd817-92c5-4985-aefa-795407915ae2"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_Flow_SignoffStatus" ma:index="22"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ef7cb6a-b6e0-417e-9b04-3d08a11965b7"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77c5943-6d43-4b1e-a9c5-0edb3c900c58}" ma:internalName="TaxCatchAll" ma:showField="CatchAllData" ma:web="9ef7cb6a-b6e0-417e-9b04-3d08a11965b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ef7cb6a-b6e0-417e-9b04-3d08a11965b7" xsi:nil="true"/>
    <lcf76f155ced4ddcb4097134ff3c332f xmlns="b682c4af-96df-4483-8978-63ebba1bbebc">
      <Terms xmlns="http://schemas.microsoft.com/office/infopath/2007/PartnerControls"/>
    </lcf76f155ced4ddcb4097134ff3c332f>
    <SharedWithUsers xmlns="9ef7cb6a-b6e0-417e-9b04-3d08a11965b7">
      <UserInfo>
        <DisplayName>Knox Graham CENTRAL ANALYSIS AND SCIENCE DIRECTORATE</DisplayName>
        <AccountId>20</AccountId>
        <AccountType/>
      </UserInfo>
      <UserInfo>
        <DisplayName>Daly Mike CENTRAL ANALYSIS AND SCIENCE DIRECTORATE</DisplayName>
        <AccountId>121</AccountId>
        <AccountType/>
      </UserInfo>
      <UserInfo>
        <DisplayName>Crowe James DWP DWP CASD CENTRAL ANALYSIS AND SCIENCE DIRECTORATE</DisplayName>
        <AccountId>22</AccountId>
        <AccountType/>
      </UserInfo>
    </SharedWithUsers>
    <_Flow_SignoffStatus xmlns="b682c4af-96df-4483-8978-63ebba1bbebc" xsi:nil="true"/>
  </documentManagement>
</p:properties>
</file>

<file path=customXml/itemProps1.xml><?xml version="1.0" encoding="utf-8"?>
<ds:datastoreItem xmlns:ds="http://schemas.openxmlformats.org/officeDocument/2006/customXml" ds:itemID="{2D9811C9-9916-4EF1-A31E-AF7824B35CDB}"/>
</file>

<file path=customXml/itemProps2.xml><?xml version="1.0" encoding="utf-8"?>
<ds:datastoreItem xmlns:ds="http://schemas.openxmlformats.org/officeDocument/2006/customXml" ds:itemID="{999C5E57-D78B-42B1-9D5D-880FF6FF0F59}">
  <ds:schemaRefs>
    <ds:schemaRef ds:uri="http://schemas.microsoft.com/sharepoint/v3/contenttype/forms"/>
  </ds:schemaRefs>
</ds:datastoreItem>
</file>

<file path=customXml/itemProps3.xml><?xml version="1.0" encoding="utf-8"?>
<ds:datastoreItem xmlns:ds="http://schemas.openxmlformats.org/officeDocument/2006/customXml" ds:itemID="{AC2F9506-DA78-4883-961B-4A2E647D8D5A}">
  <ds:schemaRefs>
    <ds:schemaRef ds:uri="http://schemas.microsoft.com/office/2006/documentManagement/types"/>
    <ds:schemaRef ds:uri="http://schemas.openxmlformats.org/package/2006/metadata/core-properties"/>
    <ds:schemaRef ds:uri="ee5573a9-754d-4419-9a51-d0a9df404734"/>
    <ds:schemaRef ds:uri="http://schemas.microsoft.com/office/2006/metadata/properties"/>
    <ds:schemaRef ds:uri="http://www.w3.org/XML/1998/namespace"/>
    <ds:schemaRef ds:uri="http://schemas.microsoft.com/office/infopath/2007/PartnerControls"/>
    <ds:schemaRef ds:uri="http://purl.org/dc/elements/1.1/"/>
    <ds:schemaRef ds:uri="8f6e45f2-029b-4dc3-81e7-e0ce288b2555"/>
    <ds:schemaRef ds:uri="http://purl.org/dc/terms/"/>
    <ds:schemaRef ds:uri="a04dbe3e-63b4-48d2-9d03-f0eb0c7bc09d"/>
    <ds:schemaRef ds:uri="http://schemas.microsoft.com/sharepoint/v3"/>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432</Words>
  <Application>Microsoft Office PowerPoint</Application>
  <PresentationFormat>Custom</PresentationFormat>
  <Paragraphs>46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Barclay Luke CENTRAL ANALYSIS AND SCIENCE DIRECTORATE</dc:creator>
  <cp:lastModifiedBy>Barclay Luke CENTRAL ANALYSIS AND SCIENCE DIRECTORATE</cp:lastModifiedBy>
  <cp:revision>1</cp:revision>
  <dcterms:created xsi:type="dcterms:W3CDTF">2023-09-05T13:07:17Z</dcterms:created>
  <dcterms:modified xsi:type="dcterms:W3CDTF">2023-09-18T16:44:28Z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0x010100108B80D9B3142D4E8C771D980DD8E453</vt:lpwstr>
  </property>
  <property fmtid="{D5CDD505-2E9C-101B-9397-08002B2CF9AE}" pid="3" name="MediaServiceImageTags">
    <vt:lpwstr/>
  </property>
</Properties>
</file>