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4"/>
  </p:notesMasterIdLst>
  <p:sldIdLst>
    <p:sldId id="256" r:id="rId5"/>
    <p:sldId id="260" r:id="rId6"/>
    <p:sldId id="482" r:id="rId7"/>
    <p:sldId id="475" r:id="rId8"/>
    <p:sldId id="476" r:id="rId9"/>
    <p:sldId id="477" r:id="rId10"/>
    <p:sldId id="478" r:id="rId11"/>
    <p:sldId id="479" r:id="rId12"/>
    <p:sldId id="480" r:id="rId13"/>
    <p:sldId id="481" r:id="rId14"/>
    <p:sldId id="462" r:id="rId15"/>
    <p:sldId id="491" r:id="rId16"/>
    <p:sldId id="483" r:id="rId17"/>
    <p:sldId id="487" r:id="rId18"/>
    <p:sldId id="488" r:id="rId19"/>
    <p:sldId id="484" r:id="rId20"/>
    <p:sldId id="485" r:id="rId21"/>
    <p:sldId id="469" r:id="rId22"/>
    <p:sldId id="486" r:id="rId23"/>
    <p:sldId id="492" r:id="rId24"/>
    <p:sldId id="489" r:id="rId25"/>
    <p:sldId id="493" r:id="rId26"/>
    <p:sldId id="466" r:id="rId27"/>
    <p:sldId id="494" r:id="rId28"/>
    <p:sldId id="496" r:id="rId29"/>
    <p:sldId id="497" r:id="rId30"/>
    <p:sldId id="498" r:id="rId31"/>
    <p:sldId id="499" r:id="rId32"/>
    <p:sldId id="508" r:id="rId33"/>
    <p:sldId id="495" r:id="rId34"/>
    <p:sldId id="509" r:id="rId35"/>
    <p:sldId id="502" r:id="rId36"/>
    <p:sldId id="505" r:id="rId37"/>
    <p:sldId id="506" r:id="rId38"/>
    <p:sldId id="503" r:id="rId39"/>
    <p:sldId id="500" r:id="rId40"/>
    <p:sldId id="510" r:id="rId41"/>
    <p:sldId id="507" r:id="rId42"/>
    <p:sldId id="47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36CC06-6AC1-CB95-C069-E186FD89BFE1}" name="Jude Hillary" initials="JH" userId="S::hillaj@nfer.ac.uk::67dc70e4-fe91-44b7-bdad-4c7bd15da4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7"/>
    <a:srgbClr val="FFDC6D"/>
    <a:srgbClr val="95569E"/>
    <a:srgbClr val="EADD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42" autoAdjust="0"/>
    <p:restoredTop sz="87982" autoAdjust="0"/>
  </p:normalViewPr>
  <p:slideViewPr>
    <p:cSldViewPr snapToGrid="0">
      <p:cViewPr varScale="1">
        <p:scale>
          <a:sx n="80" d="100"/>
          <a:sy n="80" d="100"/>
        </p:scale>
        <p:origin x="885" y="36"/>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9F2EA-6298-454E-8754-CB3B72F34E9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912B703E-E9B2-4137-B174-6273E0A3DE08}">
      <dgm:prSet phldrT="[Text]"/>
      <dgm:spPr/>
      <dgm:t>
        <a:bodyPr/>
        <a:lstStyle/>
        <a:p>
          <a:r>
            <a:rPr lang="en-US"/>
            <a:t>Education</a:t>
          </a:r>
          <a:endParaRPr lang="en-GB"/>
        </a:p>
      </dgm:t>
    </dgm:pt>
    <dgm:pt modelId="{8E1C9F33-BED9-4CC2-BBA0-73C245693973}" type="parTrans" cxnId="{0568E435-F1EE-42EF-BCF5-9EF128946473}">
      <dgm:prSet/>
      <dgm:spPr/>
      <dgm:t>
        <a:bodyPr/>
        <a:lstStyle/>
        <a:p>
          <a:endParaRPr lang="en-GB"/>
        </a:p>
      </dgm:t>
    </dgm:pt>
    <dgm:pt modelId="{7E51A60A-1CF1-4E88-BBA2-B9099199FD9F}" type="sibTrans" cxnId="{0568E435-F1EE-42EF-BCF5-9EF128946473}">
      <dgm:prSet/>
      <dgm:spPr/>
      <dgm:t>
        <a:bodyPr/>
        <a:lstStyle/>
        <a:p>
          <a:endParaRPr lang="en-GB"/>
        </a:p>
      </dgm:t>
    </dgm:pt>
    <dgm:pt modelId="{0D0BC64A-98AF-4045-A364-353B95511CA7}">
      <dgm:prSet phldrT="[Text]"/>
      <dgm:spPr/>
      <dgm:t>
        <a:bodyPr/>
        <a:lstStyle/>
        <a:p>
          <a:r>
            <a:rPr lang="en-US" dirty="0"/>
            <a:t>School  Census	</a:t>
          </a:r>
          <a:endParaRPr lang="en-GB" dirty="0"/>
        </a:p>
      </dgm:t>
    </dgm:pt>
    <dgm:pt modelId="{B312BEEE-9403-412F-8BF8-13D485777F62}" type="parTrans" cxnId="{A163B103-C59E-4A1C-95DA-9545E594656E}">
      <dgm:prSet/>
      <dgm:spPr/>
      <dgm:t>
        <a:bodyPr/>
        <a:lstStyle/>
        <a:p>
          <a:endParaRPr lang="en-GB"/>
        </a:p>
      </dgm:t>
    </dgm:pt>
    <dgm:pt modelId="{A7A8488C-A9FF-45A3-8EE6-79BD2F57694E}" type="sibTrans" cxnId="{A163B103-C59E-4A1C-95DA-9545E594656E}">
      <dgm:prSet/>
      <dgm:spPr/>
      <dgm:t>
        <a:bodyPr/>
        <a:lstStyle/>
        <a:p>
          <a:endParaRPr lang="en-GB"/>
        </a:p>
      </dgm:t>
    </dgm:pt>
    <dgm:pt modelId="{75B3A210-095A-4D3B-99C1-0CF0F3CC1D8E}">
      <dgm:prSet phldrT="[Text]"/>
      <dgm:spPr/>
      <dgm:t>
        <a:bodyPr/>
        <a:lstStyle/>
        <a:p>
          <a:r>
            <a:rPr lang="en-US"/>
            <a:t>ILR</a:t>
          </a:r>
          <a:endParaRPr lang="en-GB"/>
        </a:p>
      </dgm:t>
    </dgm:pt>
    <dgm:pt modelId="{09FBCCF9-0784-4191-8D87-CB683A77BC08}" type="parTrans" cxnId="{DA81E24A-1B99-4202-ADCE-8A587229D7A5}">
      <dgm:prSet/>
      <dgm:spPr/>
      <dgm:t>
        <a:bodyPr/>
        <a:lstStyle/>
        <a:p>
          <a:endParaRPr lang="en-GB"/>
        </a:p>
      </dgm:t>
    </dgm:pt>
    <dgm:pt modelId="{63DB906C-11CB-443F-BAD0-25C3B6D96CD3}" type="sibTrans" cxnId="{DA81E24A-1B99-4202-ADCE-8A587229D7A5}">
      <dgm:prSet/>
      <dgm:spPr/>
      <dgm:t>
        <a:bodyPr/>
        <a:lstStyle/>
        <a:p>
          <a:endParaRPr lang="en-GB"/>
        </a:p>
      </dgm:t>
    </dgm:pt>
    <dgm:pt modelId="{FA30EBE5-FAB1-4E70-A35E-85EBB339A79E}">
      <dgm:prSet phldrT="[Text]"/>
      <dgm:spPr/>
      <dgm:t>
        <a:bodyPr/>
        <a:lstStyle/>
        <a:p>
          <a:r>
            <a:rPr lang="en-US" err="1"/>
            <a:t>Labour</a:t>
          </a:r>
          <a:r>
            <a:rPr lang="en-US"/>
            <a:t> Market</a:t>
          </a:r>
          <a:endParaRPr lang="en-GB"/>
        </a:p>
      </dgm:t>
    </dgm:pt>
    <dgm:pt modelId="{7B7A8308-2B18-42B1-B3F0-46E59FAA8E63}" type="parTrans" cxnId="{A00E7D46-CA8A-4317-91C1-A8A7D3BF4024}">
      <dgm:prSet/>
      <dgm:spPr/>
      <dgm:t>
        <a:bodyPr/>
        <a:lstStyle/>
        <a:p>
          <a:endParaRPr lang="en-GB"/>
        </a:p>
      </dgm:t>
    </dgm:pt>
    <dgm:pt modelId="{0A0C2B5A-3609-4521-94B3-E59A56FCC100}" type="sibTrans" cxnId="{A00E7D46-CA8A-4317-91C1-A8A7D3BF4024}">
      <dgm:prSet/>
      <dgm:spPr/>
      <dgm:t>
        <a:bodyPr/>
        <a:lstStyle/>
        <a:p>
          <a:endParaRPr lang="en-GB"/>
        </a:p>
      </dgm:t>
    </dgm:pt>
    <dgm:pt modelId="{2DC4AE04-08E6-4211-AAB9-589C3DC4AA92}">
      <dgm:prSet phldrT="[Text]"/>
      <dgm:spPr/>
      <dgm:t>
        <a:bodyPr/>
        <a:lstStyle/>
        <a:p>
          <a:r>
            <a:rPr lang="en-US"/>
            <a:t>Employment</a:t>
          </a:r>
          <a:endParaRPr lang="en-GB"/>
        </a:p>
      </dgm:t>
    </dgm:pt>
    <dgm:pt modelId="{3084295A-75B8-4B2C-A510-2D1BAF91DACF}" type="parTrans" cxnId="{5B03AB79-CF62-4BB9-A842-8289D1A20D74}">
      <dgm:prSet/>
      <dgm:spPr/>
      <dgm:t>
        <a:bodyPr/>
        <a:lstStyle/>
        <a:p>
          <a:endParaRPr lang="en-GB"/>
        </a:p>
      </dgm:t>
    </dgm:pt>
    <dgm:pt modelId="{45C7D63F-4CB0-4061-BAF3-0A0C2B948110}" type="sibTrans" cxnId="{5B03AB79-CF62-4BB9-A842-8289D1A20D74}">
      <dgm:prSet/>
      <dgm:spPr/>
      <dgm:t>
        <a:bodyPr/>
        <a:lstStyle/>
        <a:p>
          <a:endParaRPr lang="en-GB"/>
        </a:p>
      </dgm:t>
    </dgm:pt>
    <dgm:pt modelId="{BAF26E51-B88F-4294-BFE3-4EA7969872AD}">
      <dgm:prSet phldrT="[Text]"/>
      <dgm:spPr/>
      <dgm:t>
        <a:bodyPr/>
        <a:lstStyle/>
        <a:p>
          <a:r>
            <a:rPr lang="en-US"/>
            <a:t>Benefits</a:t>
          </a:r>
          <a:endParaRPr lang="en-GB"/>
        </a:p>
      </dgm:t>
    </dgm:pt>
    <dgm:pt modelId="{3D19B1F5-C241-4205-9005-65B8CB5CA575}" type="parTrans" cxnId="{58115BE4-9C74-4FAD-8E2F-72FEABFA164D}">
      <dgm:prSet/>
      <dgm:spPr/>
      <dgm:t>
        <a:bodyPr/>
        <a:lstStyle/>
        <a:p>
          <a:endParaRPr lang="en-GB"/>
        </a:p>
      </dgm:t>
    </dgm:pt>
    <dgm:pt modelId="{298DCF60-9C66-44CF-B683-66E177627064}" type="sibTrans" cxnId="{58115BE4-9C74-4FAD-8E2F-72FEABFA164D}">
      <dgm:prSet/>
      <dgm:spPr/>
      <dgm:t>
        <a:bodyPr/>
        <a:lstStyle/>
        <a:p>
          <a:endParaRPr lang="en-GB"/>
        </a:p>
      </dgm:t>
    </dgm:pt>
    <dgm:pt modelId="{B316F9A2-E654-4663-9363-5AD4FE2EE93C}">
      <dgm:prSet phldrT="[Text]"/>
      <dgm:spPr/>
      <dgm:t>
        <a:bodyPr/>
        <a:lstStyle/>
        <a:p>
          <a:r>
            <a:rPr lang="en-US"/>
            <a:t>HESA</a:t>
          </a:r>
          <a:endParaRPr lang="en-GB"/>
        </a:p>
      </dgm:t>
    </dgm:pt>
    <dgm:pt modelId="{9DE04D6E-7E8D-4CCE-A80F-3A5F4A688812}" type="parTrans" cxnId="{D9927C91-1DD3-45FE-9F73-96DBBE0C1DC9}">
      <dgm:prSet/>
      <dgm:spPr/>
      <dgm:t>
        <a:bodyPr/>
        <a:lstStyle/>
        <a:p>
          <a:endParaRPr lang="en-GB"/>
        </a:p>
      </dgm:t>
    </dgm:pt>
    <dgm:pt modelId="{73BB744B-5D58-4B56-833D-AF3BDF92830E}" type="sibTrans" cxnId="{D9927C91-1DD3-45FE-9F73-96DBBE0C1DC9}">
      <dgm:prSet/>
      <dgm:spPr/>
      <dgm:t>
        <a:bodyPr/>
        <a:lstStyle/>
        <a:p>
          <a:endParaRPr lang="en-GB"/>
        </a:p>
      </dgm:t>
    </dgm:pt>
    <dgm:pt modelId="{53583680-360F-4D74-9FC5-D31F07E16587}">
      <dgm:prSet phldrT="[Text]"/>
      <dgm:spPr/>
      <dgm:t>
        <a:bodyPr/>
        <a:lstStyle/>
        <a:p>
          <a:r>
            <a:rPr lang="en-US"/>
            <a:t>NCCIS</a:t>
          </a:r>
          <a:endParaRPr lang="en-GB"/>
        </a:p>
      </dgm:t>
    </dgm:pt>
    <dgm:pt modelId="{B8A8A96F-5C38-4C43-B40C-13C262CB11B6}" type="parTrans" cxnId="{C5DEB1A7-1B8A-43A6-A0B4-0CB3E402C29E}">
      <dgm:prSet/>
      <dgm:spPr/>
      <dgm:t>
        <a:bodyPr/>
        <a:lstStyle/>
        <a:p>
          <a:endParaRPr lang="en-GB"/>
        </a:p>
      </dgm:t>
    </dgm:pt>
    <dgm:pt modelId="{2A518164-FF39-4FC7-814C-93C26570D6C7}" type="sibTrans" cxnId="{C5DEB1A7-1B8A-43A6-A0B4-0CB3E402C29E}">
      <dgm:prSet/>
      <dgm:spPr/>
      <dgm:t>
        <a:bodyPr/>
        <a:lstStyle/>
        <a:p>
          <a:endParaRPr lang="en-GB"/>
        </a:p>
      </dgm:t>
    </dgm:pt>
    <dgm:pt modelId="{27825604-B0BB-47BF-BFA6-6AA6AA6CABF2}">
      <dgm:prSet phldrT="[Text]"/>
      <dgm:spPr/>
      <dgm:t>
        <a:bodyPr/>
        <a:lstStyle/>
        <a:p>
          <a:r>
            <a:rPr lang="en-US"/>
            <a:t>NEET</a:t>
          </a:r>
          <a:endParaRPr lang="en-GB"/>
        </a:p>
      </dgm:t>
    </dgm:pt>
    <dgm:pt modelId="{012876BB-1D38-4348-9CAF-662CC554C242}" type="parTrans" cxnId="{9C0597CB-9349-4AC3-95F6-5A54E5FCDAC5}">
      <dgm:prSet/>
      <dgm:spPr/>
      <dgm:t>
        <a:bodyPr/>
        <a:lstStyle/>
        <a:p>
          <a:endParaRPr lang="en-GB"/>
        </a:p>
      </dgm:t>
    </dgm:pt>
    <dgm:pt modelId="{B7F7F473-FCA5-4307-900C-95E8B936B53F}" type="sibTrans" cxnId="{9C0597CB-9349-4AC3-95F6-5A54E5FCDAC5}">
      <dgm:prSet/>
      <dgm:spPr/>
      <dgm:t>
        <a:bodyPr/>
        <a:lstStyle/>
        <a:p>
          <a:endParaRPr lang="en-GB"/>
        </a:p>
      </dgm:t>
    </dgm:pt>
    <dgm:pt modelId="{CA4BF07E-ABC8-4B4A-9B6A-C44E32E33176}">
      <dgm:prSet phldrT="[Text]"/>
      <dgm:spPr>
        <a:solidFill>
          <a:schemeClr val="bg2">
            <a:alpha val="90000"/>
          </a:schemeClr>
        </a:solidFill>
      </dgm:spPr>
      <dgm:t>
        <a:bodyPr/>
        <a:lstStyle/>
        <a:p>
          <a:r>
            <a:rPr lang="en-US"/>
            <a:t>Earnings and Self-employment</a:t>
          </a:r>
          <a:endParaRPr lang="en-GB"/>
        </a:p>
      </dgm:t>
    </dgm:pt>
    <dgm:pt modelId="{1CAE3CD6-7B6F-4B42-B7CF-D7613C256656}" type="parTrans" cxnId="{0D331C8C-F3E8-4B42-933C-18A84FF3B051}">
      <dgm:prSet/>
      <dgm:spPr/>
      <dgm:t>
        <a:bodyPr/>
        <a:lstStyle/>
        <a:p>
          <a:endParaRPr lang="en-GB"/>
        </a:p>
      </dgm:t>
    </dgm:pt>
    <dgm:pt modelId="{387B241E-1D62-4369-BCE2-F2DE486737DA}" type="sibTrans" cxnId="{0D331C8C-F3E8-4B42-933C-18A84FF3B051}">
      <dgm:prSet/>
      <dgm:spPr/>
      <dgm:t>
        <a:bodyPr/>
        <a:lstStyle/>
        <a:p>
          <a:endParaRPr lang="en-GB"/>
        </a:p>
      </dgm:t>
    </dgm:pt>
    <dgm:pt modelId="{92B3BFF0-BE91-4013-B5D2-B1A70F3AC11B}" type="pres">
      <dgm:prSet presAssocID="{7AF9F2EA-6298-454E-8754-CB3B72F34E9A}" presName="diagram" presStyleCnt="0">
        <dgm:presLayoutVars>
          <dgm:chPref val="1"/>
          <dgm:dir/>
          <dgm:animOne val="branch"/>
          <dgm:animLvl val="lvl"/>
          <dgm:resizeHandles/>
        </dgm:presLayoutVars>
      </dgm:prSet>
      <dgm:spPr/>
    </dgm:pt>
    <dgm:pt modelId="{C965DC6F-8B48-440D-991B-FF613CBC16B5}" type="pres">
      <dgm:prSet presAssocID="{912B703E-E9B2-4137-B174-6273E0A3DE08}" presName="root" presStyleCnt="0"/>
      <dgm:spPr/>
    </dgm:pt>
    <dgm:pt modelId="{6743476F-FB0B-48B0-AFB6-A681330CAAA1}" type="pres">
      <dgm:prSet presAssocID="{912B703E-E9B2-4137-B174-6273E0A3DE08}" presName="rootComposite" presStyleCnt="0"/>
      <dgm:spPr/>
    </dgm:pt>
    <dgm:pt modelId="{8E7FF469-DD2D-4EF4-A523-0C4C39DE08AD}" type="pres">
      <dgm:prSet presAssocID="{912B703E-E9B2-4137-B174-6273E0A3DE08}" presName="rootText" presStyleLbl="node1" presStyleIdx="0" presStyleCnt="3"/>
      <dgm:spPr/>
    </dgm:pt>
    <dgm:pt modelId="{08C9F479-9D13-4E80-BC57-F8B65BF3F802}" type="pres">
      <dgm:prSet presAssocID="{912B703E-E9B2-4137-B174-6273E0A3DE08}" presName="rootConnector" presStyleLbl="node1" presStyleIdx="0" presStyleCnt="3"/>
      <dgm:spPr/>
    </dgm:pt>
    <dgm:pt modelId="{053C703F-1A10-42F0-B2A8-93743D484F8E}" type="pres">
      <dgm:prSet presAssocID="{912B703E-E9B2-4137-B174-6273E0A3DE08}" presName="childShape" presStyleCnt="0"/>
      <dgm:spPr/>
    </dgm:pt>
    <dgm:pt modelId="{DB2F43B9-79ED-47E5-A21C-AB041C389A1E}" type="pres">
      <dgm:prSet presAssocID="{B312BEEE-9403-412F-8BF8-13D485777F62}" presName="Name13" presStyleLbl="parChTrans1D2" presStyleIdx="0" presStyleCnt="7"/>
      <dgm:spPr/>
    </dgm:pt>
    <dgm:pt modelId="{1BD456EC-ABE8-4923-8A18-F929F7C2C49E}" type="pres">
      <dgm:prSet presAssocID="{0D0BC64A-98AF-4045-A364-353B95511CA7}" presName="childText" presStyleLbl="bgAcc1" presStyleIdx="0" presStyleCnt="7">
        <dgm:presLayoutVars>
          <dgm:bulletEnabled val="1"/>
        </dgm:presLayoutVars>
      </dgm:prSet>
      <dgm:spPr/>
    </dgm:pt>
    <dgm:pt modelId="{99C499D0-6EE9-43CD-BE90-1D32FC9FC1B5}" type="pres">
      <dgm:prSet presAssocID="{09FBCCF9-0784-4191-8D87-CB683A77BC08}" presName="Name13" presStyleLbl="parChTrans1D2" presStyleIdx="1" presStyleCnt="7"/>
      <dgm:spPr/>
    </dgm:pt>
    <dgm:pt modelId="{5589CB5F-96D0-48D6-ADFE-AADB7C3CDF97}" type="pres">
      <dgm:prSet presAssocID="{75B3A210-095A-4D3B-99C1-0CF0F3CC1D8E}" presName="childText" presStyleLbl="bgAcc1" presStyleIdx="1" presStyleCnt="7">
        <dgm:presLayoutVars>
          <dgm:bulletEnabled val="1"/>
        </dgm:presLayoutVars>
      </dgm:prSet>
      <dgm:spPr/>
    </dgm:pt>
    <dgm:pt modelId="{679F29FC-E29C-480E-8385-EF169A798D45}" type="pres">
      <dgm:prSet presAssocID="{9DE04D6E-7E8D-4CCE-A80F-3A5F4A688812}" presName="Name13" presStyleLbl="parChTrans1D2" presStyleIdx="2" presStyleCnt="7"/>
      <dgm:spPr/>
    </dgm:pt>
    <dgm:pt modelId="{482497A4-6700-422F-BFC8-187B4012B7EA}" type="pres">
      <dgm:prSet presAssocID="{B316F9A2-E654-4663-9363-5AD4FE2EE93C}" presName="childText" presStyleLbl="bgAcc1" presStyleIdx="2" presStyleCnt="7">
        <dgm:presLayoutVars>
          <dgm:bulletEnabled val="1"/>
        </dgm:presLayoutVars>
      </dgm:prSet>
      <dgm:spPr/>
    </dgm:pt>
    <dgm:pt modelId="{A8DEB07D-8B96-4FD5-80DA-D7A0A6C47565}" type="pres">
      <dgm:prSet presAssocID="{B8A8A96F-5C38-4C43-B40C-13C262CB11B6}" presName="Name13" presStyleLbl="parChTrans1D2" presStyleIdx="3" presStyleCnt="7"/>
      <dgm:spPr/>
    </dgm:pt>
    <dgm:pt modelId="{97E50134-B02A-4738-A2B5-53FEE0E598A2}" type="pres">
      <dgm:prSet presAssocID="{53583680-360F-4D74-9FC5-D31F07E16587}" presName="childText" presStyleLbl="bgAcc1" presStyleIdx="3" presStyleCnt="7" custScaleX="436083">
        <dgm:presLayoutVars>
          <dgm:bulletEnabled val="1"/>
        </dgm:presLayoutVars>
      </dgm:prSet>
      <dgm:spPr/>
    </dgm:pt>
    <dgm:pt modelId="{7E0313C1-4BA1-48B3-ACE1-675249522542}" type="pres">
      <dgm:prSet presAssocID="{FA30EBE5-FAB1-4E70-A35E-85EBB339A79E}" presName="root" presStyleCnt="0"/>
      <dgm:spPr/>
    </dgm:pt>
    <dgm:pt modelId="{08E83929-EA39-4B05-B360-596F53D8C3C5}" type="pres">
      <dgm:prSet presAssocID="{FA30EBE5-FAB1-4E70-A35E-85EBB339A79E}" presName="rootComposite" presStyleCnt="0"/>
      <dgm:spPr/>
    </dgm:pt>
    <dgm:pt modelId="{1F471049-5EB7-453D-870C-74DA06969289}" type="pres">
      <dgm:prSet presAssocID="{FA30EBE5-FAB1-4E70-A35E-85EBB339A79E}" presName="rootText" presStyleLbl="node1" presStyleIdx="1" presStyleCnt="3"/>
      <dgm:spPr/>
    </dgm:pt>
    <dgm:pt modelId="{AD0FA4AF-A342-4D7F-B394-F6DBD79D83EB}" type="pres">
      <dgm:prSet presAssocID="{FA30EBE5-FAB1-4E70-A35E-85EBB339A79E}" presName="rootConnector" presStyleLbl="node1" presStyleIdx="1" presStyleCnt="3"/>
      <dgm:spPr/>
    </dgm:pt>
    <dgm:pt modelId="{5AABE326-F189-4F7E-90E3-C669025ECFB4}" type="pres">
      <dgm:prSet presAssocID="{FA30EBE5-FAB1-4E70-A35E-85EBB339A79E}" presName="childShape" presStyleCnt="0"/>
      <dgm:spPr/>
    </dgm:pt>
    <dgm:pt modelId="{83B4CF88-E2B4-4587-97C1-D149356F79F0}" type="pres">
      <dgm:prSet presAssocID="{3084295A-75B8-4B2C-A510-2D1BAF91DACF}" presName="Name13" presStyleLbl="parChTrans1D2" presStyleIdx="4" presStyleCnt="7"/>
      <dgm:spPr/>
    </dgm:pt>
    <dgm:pt modelId="{24633D66-946E-4D6A-96DA-6F14EB0882A6}" type="pres">
      <dgm:prSet presAssocID="{2DC4AE04-08E6-4211-AAB9-589C3DC4AA92}" presName="childText" presStyleLbl="bgAcc1" presStyleIdx="4" presStyleCnt="7">
        <dgm:presLayoutVars>
          <dgm:bulletEnabled val="1"/>
        </dgm:presLayoutVars>
      </dgm:prSet>
      <dgm:spPr/>
    </dgm:pt>
    <dgm:pt modelId="{48CBDEE9-60D3-4E98-94C4-847F24C5739C}" type="pres">
      <dgm:prSet presAssocID="{3D19B1F5-C241-4205-9005-65B8CB5CA575}" presName="Name13" presStyleLbl="parChTrans1D2" presStyleIdx="5" presStyleCnt="7"/>
      <dgm:spPr/>
    </dgm:pt>
    <dgm:pt modelId="{AC8DBA65-ED5F-4A45-BA44-F2261A7A06CE}" type="pres">
      <dgm:prSet presAssocID="{BAF26E51-B88F-4294-BFE3-4EA7969872AD}" presName="childText" presStyleLbl="bgAcc1" presStyleIdx="5" presStyleCnt="7">
        <dgm:presLayoutVars>
          <dgm:bulletEnabled val="1"/>
        </dgm:presLayoutVars>
      </dgm:prSet>
      <dgm:spPr/>
    </dgm:pt>
    <dgm:pt modelId="{ED27EFD8-1348-4F27-A12F-B0DBA4A917DF}" type="pres">
      <dgm:prSet presAssocID="{1CAE3CD6-7B6F-4B42-B7CF-D7613C256656}" presName="Name13" presStyleLbl="parChTrans1D2" presStyleIdx="6" presStyleCnt="7"/>
      <dgm:spPr/>
    </dgm:pt>
    <dgm:pt modelId="{D7911C75-EBC5-498F-AD65-DFEA55F707CC}" type="pres">
      <dgm:prSet presAssocID="{CA4BF07E-ABC8-4B4A-9B6A-C44E32E33176}" presName="childText" presStyleLbl="bgAcc1" presStyleIdx="6" presStyleCnt="7">
        <dgm:presLayoutVars>
          <dgm:bulletEnabled val="1"/>
        </dgm:presLayoutVars>
      </dgm:prSet>
      <dgm:spPr/>
    </dgm:pt>
    <dgm:pt modelId="{723EC625-2677-4CA3-A907-0D83D6817EDF}" type="pres">
      <dgm:prSet presAssocID="{27825604-B0BB-47BF-BFA6-6AA6AA6CABF2}" presName="root" presStyleCnt="0"/>
      <dgm:spPr/>
    </dgm:pt>
    <dgm:pt modelId="{074DB98C-39A3-4AC2-AAA5-602494F4EA55}" type="pres">
      <dgm:prSet presAssocID="{27825604-B0BB-47BF-BFA6-6AA6AA6CABF2}" presName="rootComposite" presStyleCnt="0"/>
      <dgm:spPr/>
    </dgm:pt>
    <dgm:pt modelId="{704FD2B5-485D-40B7-B177-00E65FEF9AB1}" type="pres">
      <dgm:prSet presAssocID="{27825604-B0BB-47BF-BFA6-6AA6AA6CABF2}" presName="rootText" presStyleLbl="node1" presStyleIdx="2" presStyleCnt="3"/>
      <dgm:spPr/>
    </dgm:pt>
    <dgm:pt modelId="{2FDA0200-AE79-40E1-ABB7-EBF237DB5AAF}" type="pres">
      <dgm:prSet presAssocID="{27825604-B0BB-47BF-BFA6-6AA6AA6CABF2}" presName="rootConnector" presStyleLbl="node1" presStyleIdx="2" presStyleCnt="3"/>
      <dgm:spPr/>
    </dgm:pt>
    <dgm:pt modelId="{17AC0B30-3D9F-45AA-B340-B3CCDA0C3565}" type="pres">
      <dgm:prSet presAssocID="{27825604-B0BB-47BF-BFA6-6AA6AA6CABF2}" presName="childShape" presStyleCnt="0"/>
      <dgm:spPr/>
    </dgm:pt>
  </dgm:ptLst>
  <dgm:cxnLst>
    <dgm:cxn modelId="{A163B103-C59E-4A1C-95DA-9545E594656E}" srcId="{912B703E-E9B2-4137-B174-6273E0A3DE08}" destId="{0D0BC64A-98AF-4045-A364-353B95511CA7}" srcOrd="0" destOrd="0" parTransId="{B312BEEE-9403-412F-8BF8-13D485777F62}" sibTransId="{A7A8488C-A9FF-45A3-8EE6-79BD2F57694E}"/>
    <dgm:cxn modelId="{BC630215-AEDB-4E8A-B433-5635F3646C69}" type="presOf" srcId="{9DE04D6E-7E8D-4CCE-A80F-3A5F4A688812}" destId="{679F29FC-E29C-480E-8385-EF169A798D45}" srcOrd="0" destOrd="0" presId="urn:microsoft.com/office/officeart/2005/8/layout/hierarchy3"/>
    <dgm:cxn modelId="{5227D115-4AED-424F-B831-F4CDB19BCB26}" type="presOf" srcId="{0D0BC64A-98AF-4045-A364-353B95511CA7}" destId="{1BD456EC-ABE8-4923-8A18-F929F7C2C49E}" srcOrd="0" destOrd="0" presId="urn:microsoft.com/office/officeart/2005/8/layout/hierarchy3"/>
    <dgm:cxn modelId="{E1A3A318-CAEA-4F23-ABAC-0ABAC6CEF5FE}" type="presOf" srcId="{FA30EBE5-FAB1-4E70-A35E-85EBB339A79E}" destId="{AD0FA4AF-A342-4D7F-B394-F6DBD79D83EB}" srcOrd="1" destOrd="0" presId="urn:microsoft.com/office/officeart/2005/8/layout/hierarchy3"/>
    <dgm:cxn modelId="{F59B961C-1BC9-400F-BDBA-D4DB2DF9D237}" type="presOf" srcId="{B312BEEE-9403-412F-8BF8-13D485777F62}" destId="{DB2F43B9-79ED-47E5-A21C-AB041C389A1E}" srcOrd="0" destOrd="0" presId="urn:microsoft.com/office/officeart/2005/8/layout/hierarchy3"/>
    <dgm:cxn modelId="{C82BC91C-09F2-4A7C-A816-2EB6DB1ADDC9}" type="presOf" srcId="{912B703E-E9B2-4137-B174-6273E0A3DE08}" destId="{08C9F479-9D13-4E80-BC57-F8B65BF3F802}" srcOrd="1" destOrd="0" presId="urn:microsoft.com/office/officeart/2005/8/layout/hierarchy3"/>
    <dgm:cxn modelId="{F0B99920-1C15-4407-993E-EB6AB8D1288D}" type="presOf" srcId="{3D19B1F5-C241-4205-9005-65B8CB5CA575}" destId="{48CBDEE9-60D3-4E98-94C4-847F24C5739C}" srcOrd="0" destOrd="0" presId="urn:microsoft.com/office/officeart/2005/8/layout/hierarchy3"/>
    <dgm:cxn modelId="{F2F39735-E84F-4CB8-A456-BD10AE544505}" type="presOf" srcId="{B316F9A2-E654-4663-9363-5AD4FE2EE93C}" destId="{482497A4-6700-422F-BFC8-187B4012B7EA}" srcOrd="0" destOrd="0" presId="urn:microsoft.com/office/officeart/2005/8/layout/hierarchy3"/>
    <dgm:cxn modelId="{0568E435-F1EE-42EF-BCF5-9EF128946473}" srcId="{7AF9F2EA-6298-454E-8754-CB3B72F34E9A}" destId="{912B703E-E9B2-4137-B174-6273E0A3DE08}" srcOrd="0" destOrd="0" parTransId="{8E1C9F33-BED9-4CC2-BBA0-73C245693973}" sibTransId="{7E51A60A-1CF1-4E88-BBA2-B9099199FD9F}"/>
    <dgm:cxn modelId="{A00E7D46-CA8A-4317-91C1-A8A7D3BF4024}" srcId="{7AF9F2EA-6298-454E-8754-CB3B72F34E9A}" destId="{FA30EBE5-FAB1-4E70-A35E-85EBB339A79E}" srcOrd="1" destOrd="0" parTransId="{7B7A8308-2B18-42B1-B3F0-46E59FAA8E63}" sibTransId="{0A0C2B5A-3609-4521-94B3-E59A56FCC100}"/>
    <dgm:cxn modelId="{DA81E24A-1B99-4202-ADCE-8A587229D7A5}" srcId="{912B703E-E9B2-4137-B174-6273E0A3DE08}" destId="{75B3A210-095A-4D3B-99C1-0CF0F3CC1D8E}" srcOrd="1" destOrd="0" parTransId="{09FBCCF9-0784-4191-8D87-CB683A77BC08}" sibTransId="{63DB906C-11CB-443F-BAD0-25C3B6D96CD3}"/>
    <dgm:cxn modelId="{E64A714C-E35A-4289-9FDF-B493295F54D3}" type="presOf" srcId="{27825604-B0BB-47BF-BFA6-6AA6AA6CABF2}" destId="{704FD2B5-485D-40B7-B177-00E65FEF9AB1}" srcOrd="0" destOrd="0" presId="urn:microsoft.com/office/officeart/2005/8/layout/hierarchy3"/>
    <dgm:cxn modelId="{38BC286D-8F41-4877-993E-7D952E329637}" type="presOf" srcId="{09FBCCF9-0784-4191-8D87-CB683A77BC08}" destId="{99C499D0-6EE9-43CD-BE90-1D32FC9FC1B5}" srcOrd="0" destOrd="0" presId="urn:microsoft.com/office/officeart/2005/8/layout/hierarchy3"/>
    <dgm:cxn modelId="{C4009B4F-32ED-4911-8803-921751BAF0FC}" type="presOf" srcId="{75B3A210-095A-4D3B-99C1-0CF0F3CC1D8E}" destId="{5589CB5F-96D0-48D6-ADFE-AADB7C3CDF97}" srcOrd="0" destOrd="0" presId="urn:microsoft.com/office/officeart/2005/8/layout/hierarchy3"/>
    <dgm:cxn modelId="{F51DF351-5B4F-48AE-A24E-B859E8DF7743}" type="presOf" srcId="{2DC4AE04-08E6-4211-AAB9-589C3DC4AA92}" destId="{24633D66-946E-4D6A-96DA-6F14EB0882A6}" srcOrd="0" destOrd="0" presId="urn:microsoft.com/office/officeart/2005/8/layout/hierarchy3"/>
    <dgm:cxn modelId="{BD014277-50E1-4C80-8641-966202DB7951}" type="presOf" srcId="{912B703E-E9B2-4137-B174-6273E0A3DE08}" destId="{8E7FF469-DD2D-4EF4-A523-0C4C39DE08AD}" srcOrd="0" destOrd="0" presId="urn:microsoft.com/office/officeart/2005/8/layout/hierarchy3"/>
    <dgm:cxn modelId="{6B0CD977-D5B4-466F-A4F0-5521144531A4}" type="presOf" srcId="{27825604-B0BB-47BF-BFA6-6AA6AA6CABF2}" destId="{2FDA0200-AE79-40E1-ABB7-EBF237DB5AAF}" srcOrd="1" destOrd="0" presId="urn:microsoft.com/office/officeart/2005/8/layout/hierarchy3"/>
    <dgm:cxn modelId="{FE7FF377-03FE-454D-B9D4-CC9446647A10}" type="presOf" srcId="{FA30EBE5-FAB1-4E70-A35E-85EBB339A79E}" destId="{1F471049-5EB7-453D-870C-74DA06969289}" srcOrd="0" destOrd="0" presId="urn:microsoft.com/office/officeart/2005/8/layout/hierarchy3"/>
    <dgm:cxn modelId="{5B03AB79-CF62-4BB9-A842-8289D1A20D74}" srcId="{FA30EBE5-FAB1-4E70-A35E-85EBB339A79E}" destId="{2DC4AE04-08E6-4211-AAB9-589C3DC4AA92}" srcOrd="0" destOrd="0" parTransId="{3084295A-75B8-4B2C-A510-2D1BAF91DACF}" sibTransId="{45C7D63F-4CB0-4061-BAF3-0A0C2B948110}"/>
    <dgm:cxn modelId="{43B13D80-02EA-4369-B923-E6C52D233127}" type="presOf" srcId="{B8A8A96F-5C38-4C43-B40C-13C262CB11B6}" destId="{A8DEB07D-8B96-4FD5-80DA-D7A0A6C47565}" srcOrd="0" destOrd="0" presId="urn:microsoft.com/office/officeart/2005/8/layout/hierarchy3"/>
    <dgm:cxn modelId="{0D331C8C-F3E8-4B42-933C-18A84FF3B051}" srcId="{FA30EBE5-FAB1-4E70-A35E-85EBB339A79E}" destId="{CA4BF07E-ABC8-4B4A-9B6A-C44E32E33176}" srcOrd="2" destOrd="0" parTransId="{1CAE3CD6-7B6F-4B42-B7CF-D7613C256656}" sibTransId="{387B241E-1D62-4369-BCE2-F2DE486737DA}"/>
    <dgm:cxn modelId="{49D19D90-DBD4-444A-B477-DDB0B52FE7CA}" type="presOf" srcId="{53583680-360F-4D74-9FC5-D31F07E16587}" destId="{97E50134-B02A-4738-A2B5-53FEE0E598A2}" srcOrd="0" destOrd="0" presId="urn:microsoft.com/office/officeart/2005/8/layout/hierarchy3"/>
    <dgm:cxn modelId="{D9927C91-1DD3-45FE-9F73-96DBBE0C1DC9}" srcId="{912B703E-E9B2-4137-B174-6273E0A3DE08}" destId="{B316F9A2-E654-4663-9363-5AD4FE2EE93C}" srcOrd="2" destOrd="0" parTransId="{9DE04D6E-7E8D-4CCE-A80F-3A5F4A688812}" sibTransId="{73BB744B-5D58-4B56-833D-AF3BDF92830E}"/>
    <dgm:cxn modelId="{6E704799-2714-4715-A96B-198DD4E4F60A}" type="presOf" srcId="{7AF9F2EA-6298-454E-8754-CB3B72F34E9A}" destId="{92B3BFF0-BE91-4013-B5D2-B1A70F3AC11B}" srcOrd="0" destOrd="0" presId="urn:microsoft.com/office/officeart/2005/8/layout/hierarchy3"/>
    <dgm:cxn modelId="{C5DEB1A7-1B8A-43A6-A0B4-0CB3E402C29E}" srcId="{912B703E-E9B2-4137-B174-6273E0A3DE08}" destId="{53583680-360F-4D74-9FC5-D31F07E16587}" srcOrd="3" destOrd="0" parTransId="{B8A8A96F-5C38-4C43-B40C-13C262CB11B6}" sibTransId="{2A518164-FF39-4FC7-814C-93C26570D6C7}"/>
    <dgm:cxn modelId="{F459C0A8-B077-4727-B5AD-C549BE217537}" type="presOf" srcId="{BAF26E51-B88F-4294-BFE3-4EA7969872AD}" destId="{AC8DBA65-ED5F-4A45-BA44-F2261A7A06CE}" srcOrd="0" destOrd="0" presId="urn:microsoft.com/office/officeart/2005/8/layout/hierarchy3"/>
    <dgm:cxn modelId="{987AE6B3-0010-4F52-BE24-13752AC8F40B}" type="presOf" srcId="{CA4BF07E-ABC8-4B4A-9B6A-C44E32E33176}" destId="{D7911C75-EBC5-498F-AD65-DFEA55F707CC}" srcOrd="0" destOrd="0" presId="urn:microsoft.com/office/officeart/2005/8/layout/hierarchy3"/>
    <dgm:cxn modelId="{5C75C9C5-6DCA-4E8F-90CC-85E0895E6656}" type="presOf" srcId="{3084295A-75B8-4B2C-A510-2D1BAF91DACF}" destId="{83B4CF88-E2B4-4587-97C1-D149356F79F0}" srcOrd="0" destOrd="0" presId="urn:microsoft.com/office/officeart/2005/8/layout/hierarchy3"/>
    <dgm:cxn modelId="{9C0597CB-9349-4AC3-95F6-5A54E5FCDAC5}" srcId="{7AF9F2EA-6298-454E-8754-CB3B72F34E9A}" destId="{27825604-B0BB-47BF-BFA6-6AA6AA6CABF2}" srcOrd="2" destOrd="0" parTransId="{012876BB-1D38-4348-9CAF-662CC554C242}" sibTransId="{B7F7F473-FCA5-4307-900C-95E8B936B53F}"/>
    <dgm:cxn modelId="{298CEEE1-3DB7-4624-BB7B-9C7FE9F09D56}" type="presOf" srcId="{1CAE3CD6-7B6F-4B42-B7CF-D7613C256656}" destId="{ED27EFD8-1348-4F27-A12F-B0DBA4A917DF}" srcOrd="0" destOrd="0" presId="urn:microsoft.com/office/officeart/2005/8/layout/hierarchy3"/>
    <dgm:cxn modelId="{58115BE4-9C74-4FAD-8E2F-72FEABFA164D}" srcId="{FA30EBE5-FAB1-4E70-A35E-85EBB339A79E}" destId="{BAF26E51-B88F-4294-BFE3-4EA7969872AD}" srcOrd="1" destOrd="0" parTransId="{3D19B1F5-C241-4205-9005-65B8CB5CA575}" sibTransId="{298DCF60-9C66-44CF-B683-66E177627064}"/>
    <dgm:cxn modelId="{CC807575-708E-4DD7-8B55-1FF9E6A8C657}" type="presParOf" srcId="{92B3BFF0-BE91-4013-B5D2-B1A70F3AC11B}" destId="{C965DC6F-8B48-440D-991B-FF613CBC16B5}" srcOrd="0" destOrd="0" presId="urn:microsoft.com/office/officeart/2005/8/layout/hierarchy3"/>
    <dgm:cxn modelId="{A36F342C-0047-4CB8-84A5-95BC12FDE10A}" type="presParOf" srcId="{C965DC6F-8B48-440D-991B-FF613CBC16B5}" destId="{6743476F-FB0B-48B0-AFB6-A681330CAAA1}" srcOrd="0" destOrd="0" presId="urn:microsoft.com/office/officeart/2005/8/layout/hierarchy3"/>
    <dgm:cxn modelId="{CD253C6F-7DCE-408E-80B8-F6A93FA6747C}" type="presParOf" srcId="{6743476F-FB0B-48B0-AFB6-A681330CAAA1}" destId="{8E7FF469-DD2D-4EF4-A523-0C4C39DE08AD}" srcOrd="0" destOrd="0" presId="urn:microsoft.com/office/officeart/2005/8/layout/hierarchy3"/>
    <dgm:cxn modelId="{E32CC46A-A96E-4324-B7CA-F7FC580B1A7E}" type="presParOf" srcId="{6743476F-FB0B-48B0-AFB6-A681330CAAA1}" destId="{08C9F479-9D13-4E80-BC57-F8B65BF3F802}" srcOrd="1" destOrd="0" presId="urn:microsoft.com/office/officeart/2005/8/layout/hierarchy3"/>
    <dgm:cxn modelId="{4B753110-BB43-49B8-BD70-3501587BE3C1}" type="presParOf" srcId="{C965DC6F-8B48-440D-991B-FF613CBC16B5}" destId="{053C703F-1A10-42F0-B2A8-93743D484F8E}" srcOrd="1" destOrd="0" presId="urn:microsoft.com/office/officeart/2005/8/layout/hierarchy3"/>
    <dgm:cxn modelId="{E25F1F04-983E-4400-960E-C0F28442EA62}" type="presParOf" srcId="{053C703F-1A10-42F0-B2A8-93743D484F8E}" destId="{DB2F43B9-79ED-47E5-A21C-AB041C389A1E}" srcOrd="0" destOrd="0" presId="urn:microsoft.com/office/officeart/2005/8/layout/hierarchy3"/>
    <dgm:cxn modelId="{2E989511-28C0-48F8-A3F2-40B55237B54D}" type="presParOf" srcId="{053C703F-1A10-42F0-B2A8-93743D484F8E}" destId="{1BD456EC-ABE8-4923-8A18-F929F7C2C49E}" srcOrd="1" destOrd="0" presId="urn:microsoft.com/office/officeart/2005/8/layout/hierarchy3"/>
    <dgm:cxn modelId="{557922B0-DF1A-4DF2-B10C-9A5F5274101E}" type="presParOf" srcId="{053C703F-1A10-42F0-B2A8-93743D484F8E}" destId="{99C499D0-6EE9-43CD-BE90-1D32FC9FC1B5}" srcOrd="2" destOrd="0" presId="urn:microsoft.com/office/officeart/2005/8/layout/hierarchy3"/>
    <dgm:cxn modelId="{D179DFCC-5615-4FC7-BFB3-090465695635}" type="presParOf" srcId="{053C703F-1A10-42F0-B2A8-93743D484F8E}" destId="{5589CB5F-96D0-48D6-ADFE-AADB7C3CDF97}" srcOrd="3" destOrd="0" presId="urn:microsoft.com/office/officeart/2005/8/layout/hierarchy3"/>
    <dgm:cxn modelId="{DAA43455-F07A-4843-9D6E-666CB4654615}" type="presParOf" srcId="{053C703F-1A10-42F0-B2A8-93743D484F8E}" destId="{679F29FC-E29C-480E-8385-EF169A798D45}" srcOrd="4" destOrd="0" presId="urn:microsoft.com/office/officeart/2005/8/layout/hierarchy3"/>
    <dgm:cxn modelId="{1F3A20B9-2275-4FBA-97BA-178BEDC6EB95}" type="presParOf" srcId="{053C703F-1A10-42F0-B2A8-93743D484F8E}" destId="{482497A4-6700-422F-BFC8-187B4012B7EA}" srcOrd="5" destOrd="0" presId="urn:microsoft.com/office/officeart/2005/8/layout/hierarchy3"/>
    <dgm:cxn modelId="{3221E031-3B0F-4301-89FC-8FF4801D393E}" type="presParOf" srcId="{053C703F-1A10-42F0-B2A8-93743D484F8E}" destId="{A8DEB07D-8B96-4FD5-80DA-D7A0A6C47565}" srcOrd="6" destOrd="0" presId="urn:microsoft.com/office/officeart/2005/8/layout/hierarchy3"/>
    <dgm:cxn modelId="{BA8BB9CF-811B-453C-9D58-88913C57BB29}" type="presParOf" srcId="{053C703F-1A10-42F0-B2A8-93743D484F8E}" destId="{97E50134-B02A-4738-A2B5-53FEE0E598A2}" srcOrd="7" destOrd="0" presId="urn:microsoft.com/office/officeart/2005/8/layout/hierarchy3"/>
    <dgm:cxn modelId="{DCC7D93F-9FE8-4A88-A773-D5F454FA6772}" type="presParOf" srcId="{92B3BFF0-BE91-4013-B5D2-B1A70F3AC11B}" destId="{7E0313C1-4BA1-48B3-ACE1-675249522542}" srcOrd="1" destOrd="0" presId="urn:microsoft.com/office/officeart/2005/8/layout/hierarchy3"/>
    <dgm:cxn modelId="{4A736C6D-BC5B-4AAA-8CA1-5217E7F0C31A}" type="presParOf" srcId="{7E0313C1-4BA1-48B3-ACE1-675249522542}" destId="{08E83929-EA39-4B05-B360-596F53D8C3C5}" srcOrd="0" destOrd="0" presId="urn:microsoft.com/office/officeart/2005/8/layout/hierarchy3"/>
    <dgm:cxn modelId="{49C6E2E6-2B67-40D7-A0CA-1D2216B89326}" type="presParOf" srcId="{08E83929-EA39-4B05-B360-596F53D8C3C5}" destId="{1F471049-5EB7-453D-870C-74DA06969289}" srcOrd="0" destOrd="0" presId="urn:microsoft.com/office/officeart/2005/8/layout/hierarchy3"/>
    <dgm:cxn modelId="{28172A7F-8262-49DE-96EE-0C91F17CAC88}" type="presParOf" srcId="{08E83929-EA39-4B05-B360-596F53D8C3C5}" destId="{AD0FA4AF-A342-4D7F-B394-F6DBD79D83EB}" srcOrd="1" destOrd="0" presId="urn:microsoft.com/office/officeart/2005/8/layout/hierarchy3"/>
    <dgm:cxn modelId="{F23BD5B2-C518-4942-A6DA-7FB04B973C32}" type="presParOf" srcId="{7E0313C1-4BA1-48B3-ACE1-675249522542}" destId="{5AABE326-F189-4F7E-90E3-C669025ECFB4}" srcOrd="1" destOrd="0" presId="urn:microsoft.com/office/officeart/2005/8/layout/hierarchy3"/>
    <dgm:cxn modelId="{1D9DFBB0-F289-400F-AA05-C2CCBDB6A986}" type="presParOf" srcId="{5AABE326-F189-4F7E-90E3-C669025ECFB4}" destId="{83B4CF88-E2B4-4587-97C1-D149356F79F0}" srcOrd="0" destOrd="0" presId="urn:microsoft.com/office/officeart/2005/8/layout/hierarchy3"/>
    <dgm:cxn modelId="{BAD887C7-B129-45FF-A981-AB23230524AE}" type="presParOf" srcId="{5AABE326-F189-4F7E-90E3-C669025ECFB4}" destId="{24633D66-946E-4D6A-96DA-6F14EB0882A6}" srcOrd="1" destOrd="0" presId="urn:microsoft.com/office/officeart/2005/8/layout/hierarchy3"/>
    <dgm:cxn modelId="{35D6A31B-B3F9-4C12-8EE3-2D247E128278}" type="presParOf" srcId="{5AABE326-F189-4F7E-90E3-C669025ECFB4}" destId="{48CBDEE9-60D3-4E98-94C4-847F24C5739C}" srcOrd="2" destOrd="0" presId="urn:microsoft.com/office/officeart/2005/8/layout/hierarchy3"/>
    <dgm:cxn modelId="{ED669884-7948-4FE8-8D76-36511823C3B6}" type="presParOf" srcId="{5AABE326-F189-4F7E-90E3-C669025ECFB4}" destId="{AC8DBA65-ED5F-4A45-BA44-F2261A7A06CE}" srcOrd="3" destOrd="0" presId="urn:microsoft.com/office/officeart/2005/8/layout/hierarchy3"/>
    <dgm:cxn modelId="{173BD3EF-644E-4239-9BE2-652B6E422D2C}" type="presParOf" srcId="{5AABE326-F189-4F7E-90E3-C669025ECFB4}" destId="{ED27EFD8-1348-4F27-A12F-B0DBA4A917DF}" srcOrd="4" destOrd="0" presId="urn:microsoft.com/office/officeart/2005/8/layout/hierarchy3"/>
    <dgm:cxn modelId="{2360BE55-7913-4548-B88C-C220A7F63A10}" type="presParOf" srcId="{5AABE326-F189-4F7E-90E3-C669025ECFB4}" destId="{D7911C75-EBC5-498F-AD65-DFEA55F707CC}" srcOrd="5" destOrd="0" presId="urn:microsoft.com/office/officeart/2005/8/layout/hierarchy3"/>
    <dgm:cxn modelId="{BC151588-5F1D-48EA-A272-22B4534E2736}" type="presParOf" srcId="{92B3BFF0-BE91-4013-B5D2-B1A70F3AC11B}" destId="{723EC625-2677-4CA3-A907-0D83D6817EDF}" srcOrd="2" destOrd="0" presId="urn:microsoft.com/office/officeart/2005/8/layout/hierarchy3"/>
    <dgm:cxn modelId="{0F1E612B-D398-4F62-BA6F-89E49D47E302}" type="presParOf" srcId="{723EC625-2677-4CA3-A907-0D83D6817EDF}" destId="{074DB98C-39A3-4AC2-AAA5-602494F4EA55}" srcOrd="0" destOrd="0" presId="urn:microsoft.com/office/officeart/2005/8/layout/hierarchy3"/>
    <dgm:cxn modelId="{6177496E-FB64-4464-B5AA-0DC39AC1B114}" type="presParOf" srcId="{074DB98C-39A3-4AC2-AAA5-602494F4EA55}" destId="{704FD2B5-485D-40B7-B177-00E65FEF9AB1}" srcOrd="0" destOrd="0" presId="urn:microsoft.com/office/officeart/2005/8/layout/hierarchy3"/>
    <dgm:cxn modelId="{7A944B89-F9CD-4302-90CD-1C0D8B3B23C3}" type="presParOf" srcId="{074DB98C-39A3-4AC2-AAA5-602494F4EA55}" destId="{2FDA0200-AE79-40E1-ABB7-EBF237DB5AAF}" srcOrd="1" destOrd="0" presId="urn:microsoft.com/office/officeart/2005/8/layout/hierarchy3"/>
    <dgm:cxn modelId="{450C08F8-4D18-4923-8C34-D181E6BE0220}" type="presParOf" srcId="{723EC625-2677-4CA3-A907-0D83D6817EDF}" destId="{17AC0B30-3D9F-45AA-B340-B3CCDA0C3565}"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FF469-DD2D-4EF4-A523-0C4C39DE08AD}">
      <dsp:nvSpPr>
        <dsp:cNvPr id="0" name=""/>
        <dsp:cNvSpPr/>
      </dsp:nvSpPr>
      <dsp:spPr>
        <a:xfrm>
          <a:off x="2587301" y="3745"/>
          <a:ext cx="1447948" cy="7239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Education</a:t>
          </a:r>
          <a:endParaRPr lang="en-GB" sz="2200" kern="1200"/>
        </a:p>
      </dsp:txBody>
      <dsp:txXfrm>
        <a:off x="2608505" y="24949"/>
        <a:ext cx="1405540" cy="681566"/>
      </dsp:txXfrm>
    </dsp:sp>
    <dsp:sp modelId="{DB2F43B9-79ED-47E5-A21C-AB041C389A1E}">
      <dsp:nvSpPr>
        <dsp:cNvPr id="0" name=""/>
        <dsp:cNvSpPr/>
      </dsp:nvSpPr>
      <dsp:spPr>
        <a:xfrm>
          <a:off x="2732096" y="727720"/>
          <a:ext cx="144794" cy="542980"/>
        </a:xfrm>
        <a:custGeom>
          <a:avLst/>
          <a:gdLst/>
          <a:ahLst/>
          <a:cxnLst/>
          <a:rect l="0" t="0" r="0" b="0"/>
          <a:pathLst>
            <a:path>
              <a:moveTo>
                <a:pt x="0" y="0"/>
              </a:moveTo>
              <a:lnTo>
                <a:pt x="0" y="542980"/>
              </a:lnTo>
              <a:lnTo>
                <a:pt x="144794" y="54298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D456EC-ABE8-4923-8A18-F929F7C2C49E}">
      <dsp:nvSpPr>
        <dsp:cNvPr id="0" name=""/>
        <dsp:cNvSpPr/>
      </dsp:nvSpPr>
      <dsp:spPr>
        <a:xfrm>
          <a:off x="2876891" y="908713"/>
          <a:ext cx="1158359" cy="72397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School  Census	</a:t>
          </a:r>
          <a:endParaRPr lang="en-GB" sz="1500" kern="1200" dirty="0"/>
        </a:p>
      </dsp:txBody>
      <dsp:txXfrm>
        <a:off x="2898095" y="929917"/>
        <a:ext cx="1115951" cy="681566"/>
      </dsp:txXfrm>
    </dsp:sp>
    <dsp:sp modelId="{99C499D0-6EE9-43CD-BE90-1D32FC9FC1B5}">
      <dsp:nvSpPr>
        <dsp:cNvPr id="0" name=""/>
        <dsp:cNvSpPr/>
      </dsp:nvSpPr>
      <dsp:spPr>
        <a:xfrm>
          <a:off x="2732096" y="727720"/>
          <a:ext cx="144794" cy="1447948"/>
        </a:xfrm>
        <a:custGeom>
          <a:avLst/>
          <a:gdLst/>
          <a:ahLst/>
          <a:cxnLst/>
          <a:rect l="0" t="0" r="0" b="0"/>
          <a:pathLst>
            <a:path>
              <a:moveTo>
                <a:pt x="0" y="0"/>
              </a:moveTo>
              <a:lnTo>
                <a:pt x="0" y="1447948"/>
              </a:lnTo>
              <a:lnTo>
                <a:pt x="144794" y="144794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89CB5F-96D0-48D6-ADFE-AADB7C3CDF97}">
      <dsp:nvSpPr>
        <dsp:cNvPr id="0" name=""/>
        <dsp:cNvSpPr/>
      </dsp:nvSpPr>
      <dsp:spPr>
        <a:xfrm>
          <a:off x="2876891" y="1813681"/>
          <a:ext cx="1158359" cy="72397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ILR</a:t>
          </a:r>
          <a:endParaRPr lang="en-GB" sz="1500" kern="1200"/>
        </a:p>
      </dsp:txBody>
      <dsp:txXfrm>
        <a:off x="2898095" y="1834885"/>
        <a:ext cx="1115951" cy="681566"/>
      </dsp:txXfrm>
    </dsp:sp>
    <dsp:sp modelId="{679F29FC-E29C-480E-8385-EF169A798D45}">
      <dsp:nvSpPr>
        <dsp:cNvPr id="0" name=""/>
        <dsp:cNvSpPr/>
      </dsp:nvSpPr>
      <dsp:spPr>
        <a:xfrm>
          <a:off x="2732096" y="727720"/>
          <a:ext cx="144794" cy="2352916"/>
        </a:xfrm>
        <a:custGeom>
          <a:avLst/>
          <a:gdLst/>
          <a:ahLst/>
          <a:cxnLst/>
          <a:rect l="0" t="0" r="0" b="0"/>
          <a:pathLst>
            <a:path>
              <a:moveTo>
                <a:pt x="0" y="0"/>
              </a:moveTo>
              <a:lnTo>
                <a:pt x="0" y="2352916"/>
              </a:lnTo>
              <a:lnTo>
                <a:pt x="144794" y="235291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497A4-6700-422F-BFC8-187B4012B7EA}">
      <dsp:nvSpPr>
        <dsp:cNvPr id="0" name=""/>
        <dsp:cNvSpPr/>
      </dsp:nvSpPr>
      <dsp:spPr>
        <a:xfrm>
          <a:off x="2876891" y="2718649"/>
          <a:ext cx="1158359" cy="72397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HESA</a:t>
          </a:r>
          <a:endParaRPr lang="en-GB" sz="1500" kern="1200"/>
        </a:p>
      </dsp:txBody>
      <dsp:txXfrm>
        <a:off x="2898095" y="2739853"/>
        <a:ext cx="1115951" cy="681566"/>
      </dsp:txXfrm>
    </dsp:sp>
    <dsp:sp modelId="{A8DEB07D-8B96-4FD5-80DA-D7A0A6C47565}">
      <dsp:nvSpPr>
        <dsp:cNvPr id="0" name=""/>
        <dsp:cNvSpPr/>
      </dsp:nvSpPr>
      <dsp:spPr>
        <a:xfrm>
          <a:off x="2732096" y="727720"/>
          <a:ext cx="144794" cy="3257884"/>
        </a:xfrm>
        <a:custGeom>
          <a:avLst/>
          <a:gdLst/>
          <a:ahLst/>
          <a:cxnLst/>
          <a:rect l="0" t="0" r="0" b="0"/>
          <a:pathLst>
            <a:path>
              <a:moveTo>
                <a:pt x="0" y="0"/>
              </a:moveTo>
              <a:lnTo>
                <a:pt x="0" y="3257884"/>
              </a:lnTo>
              <a:lnTo>
                <a:pt x="144794" y="325788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E50134-B02A-4738-A2B5-53FEE0E598A2}">
      <dsp:nvSpPr>
        <dsp:cNvPr id="0" name=""/>
        <dsp:cNvSpPr/>
      </dsp:nvSpPr>
      <dsp:spPr>
        <a:xfrm>
          <a:off x="2876891" y="3623617"/>
          <a:ext cx="5051406" cy="72397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NCCIS</a:t>
          </a:r>
          <a:endParaRPr lang="en-GB" sz="1500" kern="1200"/>
        </a:p>
      </dsp:txBody>
      <dsp:txXfrm>
        <a:off x="2898095" y="3644821"/>
        <a:ext cx="5008998" cy="681566"/>
      </dsp:txXfrm>
    </dsp:sp>
    <dsp:sp modelId="{1F471049-5EB7-453D-870C-74DA06969289}">
      <dsp:nvSpPr>
        <dsp:cNvPr id="0" name=""/>
        <dsp:cNvSpPr/>
      </dsp:nvSpPr>
      <dsp:spPr>
        <a:xfrm>
          <a:off x="4397237" y="3745"/>
          <a:ext cx="1447948" cy="7239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err="1"/>
            <a:t>Labour</a:t>
          </a:r>
          <a:r>
            <a:rPr lang="en-US" sz="2200" kern="1200"/>
            <a:t> Market</a:t>
          </a:r>
          <a:endParaRPr lang="en-GB" sz="2200" kern="1200"/>
        </a:p>
      </dsp:txBody>
      <dsp:txXfrm>
        <a:off x="4418441" y="24949"/>
        <a:ext cx="1405540" cy="681566"/>
      </dsp:txXfrm>
    </dsp:sp>
    <dsp:sp modelId="{83B4CF88-E2B4-4587-97C1-D149356F79F0}">
      <dsp:nvSpPr>
        <dsp:cNvPr id="0" name=""/>
        <dsp:cNvSpPr/>
      </dsp:nvSpPr>
      <dsp:spPr>
        <a:xfrm>
          <a:off x="4542032" y="727720"/>
          <a:ext cx="144794" cy="542980"/>
        </a:xfrm>
        <a:custGeom>
          <a:avLst/>
          <a:gdLst/>
          <a:ahLst/>
          <a:cxnLst/>
          <a:rect l="0" t="0" r="0" b="0"/>
          <a:pathLst>
            <a:path>
              <a:moveTo>
                <a:pt x="0" y="0"/>
              </a:moveTo>
              <a:lnTo>
                <a:pt x="0" y="542980"/>
              </a:lnTo>
              <a:lnTo>
                <a:pt x="144794" y="54298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633D66-946E-4D6A-96DA-6F14EB0882A6}">
      <dsp:nvSpPr>
        <dsp:cNvPr id="0" name=""/>
        <dsp:cNvSpPr/>
      </dsp:nvSpPr>
      <dsp:spPr>
        <a:xfrm>
          <a:off x="4686827" y="908713"/>
          <a:ext cx="1158359" cy="72397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Employment</a:t>
          </a:r>
          <a:endParaRPr lang="en-GB" sz="1500" kern="1200"/>
        </a:p>
      </dsp:txBody>
      <dsp:txXfrm>
        <a:off x="4708031" y="929917"/>
        <a:ext cx="1115951" cy="681566"/>
      </dsp:txXfrm>
    </dsp:sp>
    <dsp:sp modelId="{48CBDEE9-60D3-4E98-94C4-847F24C5739C}">
      <dsp:nvSpPr>
        <dsp:cNvPr id="0" name=""/>
        <dsp:cNvSpPr/>
      </dsp:nvSpPr>
      <dsp:spPr>
        <a:xfrm>
          <a:off x="4542032" y="727720"/>
          <a:ext cx="144794" cy="1447948"/>
        </a:xfrm>
        <a:custGeom>
          <a:avLst/>
          <a:gdLst/>
          <a:ahLst/>
          <a:cxnLst/>
          <a:rect l="0" t="0" r="0" b="0"/>
          <a:pathLst>
            <a:path>
              <a:moveTo>
                <a:pt x="0" y="0"/>
              </a:moveTo>
              <a:lnTo>
                <a:pt x="0" y="1447948"/>
              </a:lnTo>
              <a:lnTo>
                <a:pt x="144794" y="144794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8DBA65-ED5F-4A45-BA44-F2261A7A06CE}">
      <dsp:nvSpPr>
        <dsp:cNvPr id="0" name=""/>
        <dsp:cNvSpPr/>
      </dsp:nvSpPr>
      <dsp:spPr>
        <a:xfrm>
          <a:off x="4686827" y="1813681"/>
          <a:ext cx="1158359" cy="72397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Benefits</a:t>
          </a:r>
          <a:endParaRPr lang="en-GB" sz="1500" kern="1200"/>
        </a:p>
      </dsp:txBody>
      <dsp:txXfrm>
        <a:off x="4708031" y="1834885"/>
        <a:ext cx="1115951" cy="681566"/>
      </dsp:txXfrm>
    </dsp:sp>
    <dsp:sp modelId="{ED27EFD8-1348-4F27-A12F-B0DBA4A917DF}">
      <dsp:nvSpPr>
        <dsp:cNvPr id="0" name=""/>
        <dsp:cNvSpPr/>
      </dsp:nvSpPr>
      <dsp:spPr>
        <a:xfrm>
          <a:off x="4542032" y="727720"/>
          <a:ext cx="144794" cy="2352916"/>
        </a:xfrm>
        <a:custGeom>
          <a:avLst/>
          <a:gdLst/>
          <a:ahLst/>
          <a:cxnLst/>
          <a:rect l="0" t="0" r="0" b="0"/>
          <a:pathLst>
            <a:path>
              <a:moveTo>
                <a:pt x="0" y="0"/>
              </a:moveTo>
              <a:lnTo>
                <a:pt x="0" y="2352916"/>
              </a:lnTo>
              <a:lnTo>
                <a:pt x="144794" y="235291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911C75-EBC5-498F-AD65-DFEA55F707CC}">
      <dsp:nvSpPr>
        <dsp:cNvPr id="0" name=""/>
        <dsp:cNvSpPr/>
      </dsp:nvSpPr>
      <dsp:spPr>
        <a:xfrm>
          <a:off x="4686827" y="2718649"/>
          <a:ext cx="1158359" cy="723974"/>
        </a:xfrm>
        <a:prstGeom prst="roundRect">
          <a:avLst>
            <a:gd name="adj" fmla="val 10000"/>
          </a:avLst>
        </a:prstGeom>
        <a:solidFill>
          <a:schemeClr val="bg2">
            <a:alpha val="90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Earnings and Self-employment</a:t>
          </a:r>
          <a:endParaRPr lang="en-GB" sz="1500" kern="1200"/>
        </a:p>
      </dsp:txBody>
      <dsp:txXfrm>
        <a:off x="4708031" y="2739853"/>
        <a:ext cx="1115951" cy="681566"/>
      </dsp:txXfrm>
    </dsp:sp>
    <dsp:sp modelId="{704FD2B5-485D-40B7-B177-00E65FEF9AB1}">
      <dsp:nvSpPr>
        <dsp:cNvPr id="0" name=""/>
        <dsp:cNvSpPr/>
      </dsp:nvSpPr>
      <dsp:spPr>
        <a:xfrm>
          <a:off x="6207173" y="3745"/>
          <a:ext cx="1447948" cy="7239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NEET</a:t>
          </a:r>
          <a:endParaRPr lang="en-GB" sz="2200" kern="1200"/>
        </a:p>
      </dsp:txBody>
      <dsp:txXfrm>
        <a:off x="6228377" y="24949"/>
        <a:ext cx="1405540" cy="6815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02EA3-FC68-458B-922B-81F43F1BD27E}" type="datetimeFigureOut">
              <a:rPr lang="en-GB" smtClean="0"/>
              <a:t>15/04/2026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209DC-1A53-40E9-A737-D5FD511B4251}" type="slidenum">
              <a:rPr lang="en-GB" smtClean="0"/>
              <a:t>‹#›</a:t>
            </a:fld>
            <a:endParaRPr lang="en-GB"/>
          </a:p>
        </p:txBody>
      </p:sp>
    </p:spTree>
    <p:extLst>
      <p:ext uri="{BB962C8B-B14F-4D97-AF65-F5344CB8AC3E}">
        <p14:creationId xmlns:p14="http://schemas.microsoft.com/office/powerpoint/2010/main" val="348007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0209DC-1A53-40E9-A737-D5FD511B4251}" type="slidenum">
              <a:rPr lang="en-GB" smtClean="0"/>
              <a:t>1</a:t>
            </a:fld>
            <a:endParaRPr lang="en-GB"/>
          </a:p>
        </p:txBody>
      </p:sp>
    </p:spTree>
    <p:extLst>
      <p:ext uri="{BB962C8B-B14F-4D97-AF65-F5344CB8AC3E}">
        <p14:creationId xmlns:p14="http://schemas.microsoft.com/office/powerpoint/2010/main" val="3937289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209DC-1A53-40E9-A737-D5FD511B4251}" type="slidenum">
              <a:rPr lang="en-GB" smtClean="0"/>
              <a:t>10</a:t>
            </a:fld>
            <a:endParaRPr lang="en-GB"/>
          </a:p>
        </p:txBody>
      </p:sp>
    </p:spTree>
    <p:extLst>
      <p:ext uri="{BB962C8B-B14F-4D97-AF65-F5344CB8AC3E}">
        <p14:creationId xmlns:p14="http://schemas.microsoft.com/office/powerpoint/2010/main" val="1072966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0009C-0BFE-ED67-2D16-832B43748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F6376-7FBE-A0CB-36E4-7F82C6456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63BA5-0E4F-B8FA-52A5-72464AFB0BA7}"/>
              </a:ext>
            </a:extLst>
          </p:cNvPr>
          <p:cNvSpPr>
            <a:spLocks noGrp="1"/>
          </p:cNvSpPr>
          <p:nvPr>
            <p:ph type="body" idx="1"/>
          </p:nvPr>
        </p:nvSpPr>
        <p:spPr/>
        <p:txBody>
          <a:bodyPr/>
          <a:lstStyle/>
          <a:p>
            <a:r>
              <a:rPr lang="en-US" dirty="0"/>
              <a:t>Each of the datasets contributes something- but each has its own quirks and there can be conflicts between them</a:t>
            </a:r>
          </a:p>
          <a:p>
            <a:endParaRPr lang="en-US" dirty="0"/>
          </a:p>
          <a:p>
            <a:r>
              <a:rPr lang="en-US" dirty="0"/>
              <a:t>All of them observe days apart from earnings (annual)</a:t>
            </a:r>
          </a:p>
          <a:p>
            <a:endParaRPr lang="en-US" dirty="0"/>
          </a:p>
          <a:p>
            <a:r>
              <a:rPr lang="en-US" dirty="0"/>
              <a:t>NEET often a residual category (we’ll come back to whether this is a safe assumption later)</a:t>
            </a:r>
          </a:p>
        </p:txBody>
      </p:sp>
      <p:sp>
        <p:nvSpPr>
          <p:cNvPr id="4" name="Slide Number Placeholder 3">
            <a:extLst>
              <a:ext uri="{FF2B5EF4-FFF2-40B4-BE49-F238E27FC236}">
                <a16:creationId xmlns:a16="http://schemas.microsoft.com/office/drawing/2014/main" id="{777E41FE-4020-01C9-CD9E-2BEE3FE0349F}"/>
              </a:ext>
            </a:extLst>
          </p:cNvPr>
          <p:cNvSpPr>
            <a:spLocks noGrp="1"/>
          </p:cNvSpPr>
          <p:nvPr>
            <p:ph type="sldNum" sz="quarter" idx="5"/>
          </p:nvPr>
        </p:nvSpPr>
        <p:spPr/>
        <p:txBody>
          <a:bodyPr/>
          <a:lstStyle/>
          <a:p>
            <a:fld id="{E80209DC-1A53-40E9-A737-D5FD511B4251}" type="slidenum">
              <a:rPr lang="en-GB" smtClean="0"/>
              <a:t>11</a:t>
            </a:fld>
            <a:endParaRPr lang="en-GB"/>
          </a:p>
        </p:txBody>
      </p:sp>
    </p:spTree>
    <p:extLst>
      <p:ext uri="{BB962C8B-B14F-4D97-AF65-F5344CB8AC3E}">
        <p14:creationId xmlns:p14="http://schemas.microsoft.com/office/powerpoint/2010/main" val="1485559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0009C-0BFE-ED67-2D16-832B43748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F6376-7FBE-A0CB-36E4-7F82C6456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63BA5-0E4F-B8FA-52A5-72464AFB0BA7}"/>
              </a:ext>
            </a:extLst>
          </p:cNvPr>
          <p:cNvSpPr>
            <a:spLocks noGrp="1"/>
          </p:cNvSpPr>
          <p:nvPr>
            <p:ph type="body" idx="1"/>
          </p:nvPr>
        </p:nvSpPr>
        <p:spPr/>
        <p:txBody>
          <a:bodyPr/>
          <a:lstStyle/>
          <a:p>
            <a:pPr algn="l"/>
            <a:r>
              <a:rPr lang="en-GB" sz="1800" b="0" i="0" dirty="0">
                <a:solidFill>
                  <a:srgbClr val="1F2328"/>
                </a:solidFill>
                <a:effectLst/>
                <a:latin typeface="Avenir LT Std 35 Light" panose="020B0402020203020204" pitchFamily="34" charset="0"/>
              </a:rPr>
              <a:t>NCCIS was first introduced in 2010/11</a:t>
            </a:r>
          </a:p>
          <a:p>
            <a:pPr algn="l"/>
            <a:r>
              <a:rPr lang="en-GB" sz="1800" b="0" i="0" dirty="0">
                <a:solidFill>
                  <a:srgbClr val="1F2328"/>
                </a:solidFill>
                <a:effectLst/>
                <a:latin typeface="Avenir LT Std 35 Light" panose="020B0402020203020204" pitchFamily="34" charset="0"/>
              </a:rPr>
              <a:t>The population coverage has changed over time:</a:t>
            </a:r>
          </a:p>
          <a:p>
            <a:pPr lvl="1"/>
            <a:r>
              <a:rPr lang="en-GB" sz="1400" b="0" i="0" dirty="0">
                <a:solidFill>
                  <a:srgbClr val="1F2328"/>
                </a:solidFill>
                <a:effectLst/>
                <a:latin typeface="Avenir LT Std 35 Light" panose="020B0402020203020204" pitchFamily="34" charset="0"/>
              </a:rPr>
              <a:t>2010-2015: 16-19 year olds (or 16-24 with LDD) resident in each local authority area</a:t>
            </a:r>
          </a:p>
          <a:p>
            <a:pPr lvl="1"/>
            <a:r>
              <a:rPr lang="en-GB" sz="1400" b="0" i="0" dirty="0">
                <a:solidFill>
                  <a:srgbClr val="1F2328"/>
                </a:solidFill>
                <a:effectLst/>
                <a:latin typeface="Avenir LT Std 35 Light" panose="020B0402020203020204" pitchFamily="34" charset="0"/>
              </a:rPr>
              <a:t>2015-2017: 16-19 year olds (or 16-25 with SEND)</a:t>
            </a:r>
          </a:p>
          <a:p>
            <a:pPr lvl="1"/>
            <a:r>
              <a:rPr lang="en-GB" sz="1400" b="0" i="0" dirty="0">
                <a:solidFill>
                  <a:srgbClr val="1F2328"/>
                </a:solidFill>
                <a:effectLst/>
                <a:latin typeface="Avenir LT Std 35 Light" panose="020B0402020203020204" pitchFamily="34" charset="0"/>
              </a:rPr>
              <a:t>2017-2021: 16-17 year olds (or 18-24 with SEND)</a:t>
            </a:r>
          </a:p>
          <a:p>
            <a:endParaRPr lang="en-US" dirty="0"/>
          </a:p>
        </p:txBody>
      </p:sp>
      <p:sp>
        <p:nvSpPr>
          <p:cNvPr id="4" name="Slide Number Placeholder 3">
            <a:extLst>
              <a:ext uri="{FF2B5EF4-FFF2-40B4-BE49-F238E27FC236}">
                <a16:creationId xmlns:a16="http://schemas.microsoft.com/office/drawing/2014/main" id="{777E41FE-4020-01C9-CD9E-2BEE3FE0349F}"/>
              </a:ext>
            </a:extLst>
          </p:cNvPr>
          <p:cNvSpPr>
            <a:spLocks noGrp="1"/>
          </p:cNvSpPr>
          <p:nvPr>
            <p:ph type="sldNum" sz="quarter" idx="5"/>
          </p:nvPr>
        </p:nvSpPr>
        <p:spPr/>
        <p:txBody>
          <a:bodyPr/>
          <a:lstStyle/>
          <a:p>
            <a:fld id="{E80209DC-1A53-40E9-A737-D5FD511B4251}" type="slidenum">
              <a:rPr lang="en-GB" smtClean="0"/>
              <a:t>12</a:t>
            </a:fld>
            <a:endParaRPr lang="en-GB"/>
          </a:p>
        </p:txBody>
      </p:sp>
    </p:spTree>
    <p:extLst>
      <p:ext uri="{BB962C8B-B14F-4D97-AF65-F5344CB8AC3E}">
        <p14:creationId xmlns:p14="http://schemas.microsoft.com/office/powerpoint/2010/main" val="1010818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sustained activity: i.e. same activity in all three enumeration dates</a:t>
            </a:r>
          </a:p>
        </p:txBody>
      </p:sp>
      <p:sp>
        <p:nvSpPr>
          <p:cNvPr id="4" name="Slide Number Placeholder 3"/>
          <p:cNvSpPr>
            <a:spLocks noGrp="1"/>
          </p:cNvSpPr>
          <p:nvPr>
            <p:ph type="sldNum" sz="quarter" idx="5"/>
          </p:nvPr>
        </p:nvSpPr>
        <p:spPr/>
        <p:txBody>
          <a:bodyPr/>
          <a:lstStyle/>
          <a:p>
            <a:fld id="{E80209DC-1A53-40E9-A737-D5FD511B4251}" type="slidenum">
              <a:rPr lang="en-GB" smtClean="0"/>
              <a:t>13</a:t>
            </a:fld>
            <a:endParaRPr lang="en-GB"/>
          </a:p>
        </p:txBody>
      </p:sp>
    </p:spTree>
    <p:extLst>
      <p:ext uri="{BB962C8B-B14F-4D97-AF65-F5344CB8AC3E}">
        <p14:creationId xmlns:p14="http://schemas.microsoft.com/office/powerpoint/2010/main" val="1239404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sustained activity: i.e. same activity in all three enumeration dates</a:t>
            </a:r>
          </a:p>
        </p:txBody>
      </p:sp>
      <p:sp>
        <p:nvSpPr>
          <p:cNvPr id="4" name="Slide Number Placeholder 3"/>
          <p:cNvSpPr>
            <a:spLocks noGrp="1"/>
          </p:cNvSpPr>
          <p:nvPr>
            <p:ph type="sldNum" sz="quarter" idx="5"/>
          </p:nvPr>
        </p:nvSpPr>
        <p:spPr/>
        <p:txBody>
          <a:bodyPr/>
          <a:lstStyle/>
          <a:p>
            <a:fld id="{E80209DC-1A53-40E9-A737-D5FD511B4251}" type="slidenum">
              <a:rPr lang="en-GB" smtClean="0"/>
              <a:t>14</a:t>
            </a:fld>
            <a:endParaRPr lang="en-GB"/>
          </a:p>
        </p:txBody>
      </p:sp>
    </p:spTree>
    <p:extLst>
      <p:ext uri="{BB962C8B-B14F-4D97-AF65-F5344CB8AC3E}">
        <p14:creationId xmlns:p14="http://schemas.microsoft.com/office/powerpoint/2010/main" val="2670136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sustained activity: i.e. same activity in all three enumeration dates</a:t>
            </a:r>
          </a:p>
        </p:txBody>
      </p:sp>
      <p:sp>
        <p:nvSpPr>
          <p:cNvPr id="4" name="Slide Number Placeholder 3"/>
          <p:cNvSpPr>
            <a:spLocks noGrp="1"/>
          </p:cNvSpPr>
          <p:nvPr>
            <p:ph type="sldNum" sz="quarter" idx="5"/>
          </p:nvPr>
        </p:nvSpPr>
        <p:spPr/>
        <p:txBody>
          <a:bodyPr/>
          <a:lstStyle/>
          <a:p>
            <a:fld id="{E80209DC-1A53-40E9-A737-D5FD511B4251}" type="slidenum">
              <a:rPr lang="en-GB" smtClean="0"/>
              <a:t>15</a:t>
            </a:fld>
            <a:endParaRPr lang="en-GB"/>
          </a:p>
        </p:txBody>
      </p:sp>
    </p:spTree>
    <p:extLst>
      <p:ext uri="{BB962C8B-B14F-4D97-AF65-F5344CB8AC3E}">
        <p14:creationId xmlns:p14="http://schemas.microsoft.com/office/powerpoint/2010/main" val="3667301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209DC-1A53-40E9-A737-D5FD511B4251}" type="slidenum">
              <a:rPr lang="en-GB" smtClean="0"/>
              <a:t>16</a:t>
            </a:fld>
            <a:endParaRPr lang="en-GB"/>
          </a:p>
        </p:txBody>
      </p:sp>
    </p:spTree>
    <p:extLst>
      <p:ext uri="{BB962C8B-B14F-4D97-AF65-F5344CB8AC3E}">
        <p14:creationId xmlns:p14="http://schemas.microsoft.com/office/powerpoint/2010/main" val="619474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Comparing outcomes at defined ages (i.e. participation at age 17 and 18) while also controlling for between cohort trends means we are unable to simultaneously control for shocks relating to the specific calendar time. </a:t>
            </a:r>
            <a:endParaRPr lang="en-US" dirty="0"/>
          </a:p>
        </p:txBody>
      </p:sp>
      <p:sp>
        <p:nvSpPr>
          <p:cNvPr id="4" name="Slide Number Placeholder 3"/>
          <p:cNvSpPr>
            <a:spLocks noGrp="1"/>
          </p:cNvSpPr>
          <p:nvPr>
            <p:ph type="sldNum" sz="quarter" idx="5"/>
          </p:nvPr>
        </p:nvSpPr>
        <p:spPr/>
        <p:txBody>
          <a:bodyPr/>
          <a:lstStyle/>
          <a:p>
            <a:fld id="{E80209DC-1A53-40E9-A737-D5FD511B4251}" type="slidenum">
              <a:rPr lang="en-GB" smtClean="0"/>
              <a:t>17</a:t>
            </a:fld>
            <a:endParaRPr lang="en-GB"/>
          </a:p>
        </p:txBody>
      </p:sp>
    </p:spTree>
    <p:extLst>
      <p:ext uri="{BB962C8B-B14F-4D97-AF65-F5344CB8AC3E}">
        <p14:creationId xmlns:p14="http://schemas.microsoft.com/office/powerpoint/2010/main" val="3615019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17772-5BEF-6AA4-FA84-D97957508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47201-65DC-0FE8-423D-ED0351FDBE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2DABC-4A4A-30B8-FED3-35BF67062C3D}"/>
              </a:ext>
            </a:extLst>
          </p:cNvPr>
          <p:cNvSpPr>
            <a:spLocks noGrp="1"/>
          </p:cNvSpPr>
          <p:nvPr>
            <p:ph type="body" idx="1"/>
          </p:nvPr>
        </p:nvSpPr>
        <p:spPr/>
        <p:txBody>
          <a:bodyPr/>
          <a:lstStyle/>
          <a:p>
            <a:r>
              <a:rPr lang="en-GB" dirty="0"/>
              <a:t>in which pi is one of a number of indicators for sustained participation in some form: education/training, school, further education, employment and finally sustained </a:t>
            </a:r>
            <a:r>
              <a:rPr lang="en-GB" dirty="0" err="1"/>
              <a:t>NEEThood</a:t>
            </a:r>
            <a:r>
              <a:rPr lang="en-GB" dirty="0"/>
              <a:t> throughout the year. RPA17_Dc is a [0,1] indicator for the cohort affected by the initial RPA to 17; RPA18c is a [0,1] indicator for the cohorts affected by the full implementation of RPA to 18</a:t>
            </a:r>
          </a:p>
          <a:p>
            <a:endParaRPr lang="en-GB" dirty="0"/>
          </a:p>
          <a:p>
            <a:r>
              <a:rPr lang="en-GB" sz="1800" dirty="0">
                <a:solidFill>
                  <a:srgbClr val="000000"/>
                </a:solidFill>
                <a:effectLst/>
                <a:latin typeface="Aptos" panose="02110004020202020204"/>
              </a:rPr>
              <a:t>Quadratic function  because there was some curvature to the patterns in </a:t>
            </a:r>
            <a:r>
              <a:rPr lang="en-GB" sz="1800" dirty="0" err="1">
                <a:solidFill>
                  <a:srgbClr val="000000"/>
                </a:solidFill>
                <a:effectLst/>
                <a:latin typeface="Aptos" panose="02110004020202020204"/>
              </a:rPr>
              <a:t>ourcomes</a:t>
            </a:r>
            <a:r>
              <a:rPr lang="en-GB" sz="1800" dirty="0">
                <a:solidFill>
                  <a:srgbClr val="000000"/>
                </a:solidFill>
                <a:effectLst/>
                <a:latin typeface="Aptos" panose="02110004020202020204"/>
              </a:rPr>
              <a:t> so having something slightly more flexible than a linear control made sense. With estimating the treatment effect from the intercept shift of RPA17 and 18, it can make a big difference to the estimates if the shape of the trend isn’t flexible enough, though at the same time 11 years is not a lot, so more than quadratic seemed too much. I did a look at using a linear or cubic trend but in the end thought quadratic made more sense for the above reasons.</a:t>
            </a:r>
            <a:endParaRPr lang="en-GB" dirty="0"/>
          </a:p>
          <a:p>
            <a:endParaRPr lang="en-GB" dirty="0"/>
          </a:p>
          <a:p>
            <a:r>
              <a:rPr lang="en-GB" dirty="0"/>
              <a:t>CLA only from age 15 due to left censoring in the data (first collected 2005/06); ditto exclusions and absence</a:t>
            </a:r>
            <a:endParaRPr lang="en-US" dirty="0"/>
          </a:p>
        </p:txBody>
      </p:sp>
      <p:sp>
        <p:nvSpPr>
          <p:cNvPr id="4" name="Slide Number Placeholder 3">
            <a:extLst>
              <a:ext uri="{FF2B5EF4-FFF2-40B4-BE49-F238E27FC236}">
                <a16:creationId xmlns:a16="http://schemas.microsoft.com/office/drawing/2014/main" id="{97DBAFCB-8677-7D9E-CE15-F5A690665C6A}"/>
              </a:ext>
            </a:extLst>
          </p:cNvPr>
          <p:cNvSpPr>
            <a:spLocks noGrp="1"/>
          </p:cNvSpPr>
          <p:nvPr>
            <p:ph type="sldNum" sz="quarter" idx="5"/>
          </p:nvPr>
        </p:nvSpPr>
        <p:spPr/>
        <p:txBody>
          <a:bodyPr/>
          <a:lstStyle/>
          <a:p>
            <a:fld id="{E80209DC-1A53-40E9-A737-D5FD511B4251}" type="slidenum">
              <a:rPr lang="en-GB" smtClean="0"/>
              <a:t>18</a:t>
            </a:fld>
            <a:endParaRPr lang="en-GB"/>
          </a:p>
        </p:txBody>
      </p:sp>
    </p:spTree>
    <p:extLst>
      <p:ext uri="{BB962C8B-B14F-4D97-AF65-F5344CB8AC3E}">
        <p14:creationId xmlns:p14="http://schemas.microsoft.com/office/powerpoint/2010/main" val="2452004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17772-5BEF-6AA4-FA84-D97957508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47201-65DC-0FE8-423D-ED0351FDBE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2DABC-4A4A-30B8-FED3-35BF67062C3D}"/>
              </a:ext>
            </a:extLst>
          </p:cNvPr>
          <p:cNvSpPr>
            <a:spLocks noGrp="1"/>
          </p:cNvSpPr>
          <p:nvPr>
            <p:ph type="body" idx="1"/>
          </p:nvPr>
        </p:nvSpPr>
        <p:spPr/>
        <p:txBody>
          <a:bodyPr/>
          <a:lstStyle/>
          <a:p>
            <a:r>
              <a:rPr lang="en-GB" dirty="0"/>
              <a:t>The first two markers show the association between RPA and overall participation in education or training. When the participation age was initially raised to 17, participation increased by 0.2 percentage points (pp), rising from 84.1% immediately prior to the policy’s implementation. As we move along, we can see how sustained participation in school and further education were affected. The 0.2pp increase associated with RPA to 17 is driven by the increase of just under 0.4pp in sustained participation in school from a starting point of 38.1% of young people participating prior to RPA. There is a small and non-statistically significant decrease in sustained further education (FE) participation. The net effect of these changes is the small increase in sustained education and training participation in Year 12. Employment in Year 12 is unaffected by the RPA to 17, but the proportion of the cohort who are NEET throughout Year 12 falls slightly. The proportion who begin participating in October but then drop out before the end of the academic year, i.e. non-sustained activity, does not change significantly.</a:t>
            </a:r>
          </a:p>
          <a:p>
            <a:endParaRPr lang="en-GB" dirty="0"/>
          </a:p>
          <a:p>
            <a:r>
              <a:rPr lang="en-GB" dirty="0"/>
              <a:t>Looking at the light blue markers, which show the effect of RPA among the cohorts required to remain in participation until age 18, we now see that overall sustained participation has fallen compared to the cohorts before RPA. Moving along the figure we can see that this is because while there is an increase in sustained participation in school, this is offset by a larger reduction in the proportion in FE throughout Year 12. The proportion of the cohort who are NEET is unchanged, but we see a large increase in the proportion of the cohort who make a successful transition to continued education (or employment) but dropout before the end of the year. This was 4.4% of the cohort prior to RPA but increases by 0.6pp with the full RPA to 18. Looking into this, we can see that RPA to 18 is associated with a 1.7pp increase in the proportion of those who start a course in FE dropping out. This is a non-trivial effect compared to the 9.1% of FE starters who dropped out before the policy was introduced.</a:t>
            </a:r>
          </a:p>
          <a:p>
            <a:endParaRPr lang="en-GB" dirty="0"/>
          </a:p>
          <a:p>
            <a:endParaRPr lang="en-US" dirty="0"/>
          </a:p>
        </p:txBody>
      </p:sp>
      <p:sp>
        <p:nvSpPr>
          <p:cNvPr id="4" name="Slide Number Placeholder 3">
            <a:extLst>
              <a:ext uri="{FF2B5EF4-FFF2-40B4-BE49-F238E27FC236}">
                <a16:creationId xmlns:a16="http://schemas.microsoft.com/office/drawing/2014/main" id="{97DBAFCB-8677-7D9E-CE15-F5A690665C6A}"/>
              </a:ext>
            </a:extLst>
          </p:cNvPr>
          <p:cNvSpPr>
            <a:spLocks noGrp="1"/>
          </p:cNvSpPr>
          <p:nvPr>
            <p:ph type="sldNum" sz="quarter" idx="5"/>
          </p:nvPr>
        </p:nvSpPr>
        <p:spPr/>
        <p:txBody>
          <a:bodyPr/>
          <a:lstStyle/>
          <a:p>
            <a:fld id="{E80209DC-1A53-40E9-A737-D5FD511B4251}" type="slidenum">
              <a:rPr lang="en-GB" smtClean="0"/>
              <a:t>19</a:t>
            </a:fld>
            <a:endParaRPr lang="en-GB"/>
          </a:p>
        </p:txBody>
      </p:sp>
    </p:spTree>
    <p:extLst>
      <p:ext uri="{BB962C8B-B14F-4D97-AF65-F5344CB8AC3E}">
        <p14:creationId xmlns:p14="http://schemas.microsoft.com/office/powerpoint/2010/main" val="447003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209DC-1A53-40E9-A737-D5FD511B4251}" type="slidenum">
              <a:rPr lang="en-GB" smtClean="0"/>
              <a:t>2</a:t>
            </a:fld>
            <a:endParaRPr lang="en-GB"/>
          </a:p>
        </p:txBody>
      </p:sp>
    </p:spTree>
    <p:extLst>
      <p:ext uri="{BB962C8B-B14F-4D97-AF65-F5344CB8AC3E}">
        <p14:creationId xmlns:p14="http://schemas.microsoft.com/office/powerpoint/2010/main" val="111487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17772-5BEF-6AA4-FA84-D97957508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47201-65DC-0FE8-423D-ED0351FDBE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2DABC-4A4A-30B8-FED3-35BF67062C3D}"/>
              </a:ext>
            </a:extLst>
          </p:cNvPr>
          <p:cNvSpPr>
            <a:spLocks noGrp="1"/>
          </p:cNvSpPr>
          <p:nvPr>
            <p:ph type="body" idx="1"/>
          </p:nvPr>
        </p:nvSpPr>
        <p:spPr/>
        <p:txBody>
          <a:bodyPr/>
          <a:lstStyle/>
          <a:p>
            <a:r>
              <a:rPr lang="en-US" dirty="0"/>
              <a:t>Bottom 25% based on standardized KS4 score</a:t>
            </a:r>
          </a:p>
        </p:txBody>
      </p:sp>
      <p:sp>
        <p:nvSpPr>
          <p:cNvPr id="4" name="Slide Number Placeholder 3">
            <a:extLst>
              <a:ext uri="{FF2B5EF4-FFF2-40B4-BE49-F238E27FC236}">
                <a16:creationId xmlns:a16="http://schemas.microsoft.com/office/drawing/2014/main" id="{97DBAFCB-8677-7D9E-CE15-F5A690665C6A}"/>
              </a:ext>
            </a:extLst>
          </p:cNvPr>
          <p:cNvSpPr>
            <a:spLocks noGrp="1"/>
          </p:cNvSpPr>
          <p:nvPr>
            <p:ph type="sldNum" sz="quarter" idx="5"/>
          </p:nvPr>
        </p:nvSpPr>
        <p:spPr/>
        <p:txBody>
          <a:bodyPr/>
          <a:lstStyle/>
          <a:p>
            <a:fld id="{E80209DC-1A53-40E9-A737-D5FD511B4251}" type="slidenum">
              <a:rPr lang="en-GB" smtClean="0"/>
              <a:t>20</a:t>
            </a:fld>
            <a:endParaRPr lang="en-GB"/>
          </a:p>
        </p:txBody>
      </p:sp>
    </p:spTree>
    <p:extLst>
      <p:ext uri="{BB962C8B-B14F-4D97-AF65-F5344CB8AC3E}">
        <p14:creationId xmlns:p14="http://schemas.microsoft.com/office/powerpoint/2010/main" val="52450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17772-5BEF-6AA4-FA84-D97957508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47201-65DC-0FE8-423D-ED0351FDBE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2DABC-4A4A-30B8-FED3-35BF67062C3D}"/>
              </a:ext>
            </a:extLst>
          </p:cNvPr>
          <p:cNvSpPr>
            <a:spLocks noGrp="1"/>
          </p:cNvSpPr>
          <p:nvPr>
            <p:ph type="body" idx="1"/>
          </p:nvPr>
        </p:nvSpPr>
        <p:spPr/>
        <p:txBody>
          <a:bodyPr/>
          <a:lstStyle/>
          <a:p>
            <a:r>
              <a:rPr lang="en-GB" dirty="0"/>
              <a:t>It shows that the likelihood of attaining Level 1 or higher qualifications by age 18 falls approximately 1pp with both RPA to 17 and RPA to 18. The impact on attainment of at least Level 2 qualifications is a larger negative of approximately 2pp for RPA to 17 and then negative 5.5pp for RPA to 18. However, again the latter effect needs to be caveated with the fact that the cohorts affected by RPA to 18 have also been affected by changes to the vocational courses available  following the Wolf Review. Some of the reduction in Level 1 and Level 2 attainment will therefore be the effect of a reduced supply of courses at these levels for cohorts completing Year 11 in 2014 onwards. We also see a reduction in attainment of Level 3 or higher qualifications of 1.3pp-2.5pp. For context, prior to RPA approximately 50% of young people attained Level 3 or higher qualifications by age 18. </a:t>
            </a:r>
          </a:p>
          <a:p>
            <a:endParaRPr lang="en-GB" dirty="0"/>
          </a:p>
          <a:p>
            <a:r>
              <a:rPr lang="en-GB" dirty="0"/>
              <a:t>The reductions in participation and the increase in dropout, particularly in Year 13, associated with RPA are consistent with lower attainment of qualifications at all levels by the end of Year 13. One exception to the reduction in qualification attainment associated with RPA is the positive change in the proportion attaining Level 2 English – equivalent to a grade 4 (formerly a grade C) or higher at GCSE English – that is associated with both RPA to 17 and to 18. Prior to RPA 70.0% of young people have achieved this by 18, but RPA to 17 is associated with a 0.3pp increase and RPA to 18 with a 2.2pp increase in attainment at this level. Similarly, for maths attainment at Level 2, the initial RPA to 17 effect is positive (1.5pp) but for the cohorts affected by RPA to 18, the effect is a 1.3pp reduction in likelihood of having attained this level in maths. Interpretation of these results again requires caution as RPA to 18 coincided with the requirement that young people continue to study English and maths if they had not attained a Level 2 by the end of compulsory schooling. The effect of RPA to 17 can, however, be isolated and it is notable that for both English and maths there is a positive association between RPA and attaining Level 2 or higher in these subjects. The final markers in Figure 4.3 show the impact of RPA on young people’s annual earnings at age 20. For both RPA to 17 and to 18 it shows a positive impact on earnings of 3.4% (RPA to 17) and 1.2% (RPA to 18). This is consistent with the earlier findings that RPA to 17 in particular is associated with increased employment during Year 13 and increased likelihood of attaining Level 2 English and maths, both of which we would expect to positively impact earnings in the early part of the career.</a:t>
            </a:r>
            <a:endParaRPr lang="en-US" dirty="0"/>
          </a:p>
        </p:txBody>
      </p:sp>
      <p:sp>
        <p:nvSpPr>
          <p:cNvPr id="4" name="Slide Number Placeholder 3">
            <a:extLst>
              <a:ext uri="{FF2B5EF4-FFF2-40B4-BE49-F238E27FC236}">
                <a16:creationId xmlns:a16="http://schemas.microsoft.com/office/drawing/2014/main" id="{97DBAFCB-8677-7D9E-CE15-F5A690665C6A}"/>
              </a:ext>
            </a:extLst>
          </p:cNvPr>
          <p:cNvSpPr>
            <a:spLocks noGrp="1"/>
          </p:cNvSpPr>
          <p:nvPr>
            <p:ph type="sldNum" sz="quarter" idx="5"/>
          </p:nvPr>
        </p:nvSpPr>
        <p:spPr/>
        <p:txBody>
          <a:bodyPr/>
          <a:lstStyle/>
          <a:p>
            <a:fld id="{E80209DC-1A53-40E9-A737-D5FD511B4251}" type="slidenum">
              <a:rPr lang="en-GB" smtClean="0"/>
              <a:t>21</a:t>
            </a:fld>
            <a:endParaRPr lang="en-GB"/>
          </a:p>
        </p:txBody>
      </p:sp>
    </p:spTree>
    <p:extLst>
      <p:ext uri="{BB962C8B-B14F-4D97-AF65-F5344CB8AC3E}">
        <p14:creationId xmlns:p14="http://schemas.microsoft.com/office/powerpoint/2010/main" val="4217491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17772-5BEF-6AA4-FA84-D97957508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47201-65DC-0FE8-423D-ED0351FDBE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2DABC-4A4A-30B8-FED3-35BF67062C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DBAFCB-8677-7D9E-CE15-F5A690665C6A}"/>
              </a:ext>
            </a:extLst>
          </p:cNvPr>
          <p:cNvSpPr>
            <a:spLocks noGrp="1"/>
          </p:cNvSpPr>
          <p:nvPr>
            <p:ph type="sldNum" sz="quarter" idx="5"/>
          </p:nvPr>
        </p:nvSpPr>
        <p:spPr/>
        <p:txBody>
          <a:bodyPr/>
          <a:lstStyle/>
          <a:p>
            <a:fld id="{E80209DC-1A53-40E9-A737-D5FD511B4251}" type="slidenum">
              <a:rPr lang="en-GB" smtClean="0"/>
              <a:t>22</a:t>
            </a:fld>
            <a:endParaRPr lang="en-GB"/>
          </a:p>
        </p:txBody>
      </p:sp>
    </p:spTree>
    <p:extLst>
      <p:ext uri="{BB962C8B-B14F-4D97-AF65-F5344CB8AC3E}">
        <p14:creationId xmlns:p14="http://schemas.microsoft.com/office/powerpoint/2010/main" val="3529204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E6101-06AD-72DF-5720-8D38BCEFF6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371C6-55AC-FD0E-0631-0E396CEB1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E81274-3E5F-D3FA-6DB8-95BC35775D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B44D42-38DD-17A3-827E-25C94DBA489C}"/>
              </a:ext>
            </a:extLst>
          </p:cNvPr>
          <p:cNvSpPr>
            <a:spLocks noGrp="1"/>
          </p:cNvSpPr>
          <p:nvPr>
            <p:ph type="sldNum" sz="quarter" idx="5"/>
          </p:nvPr>
        </p:nvSpPr>
        <p:spPr/>
        <p:txBody>
          <a:bodyPr/>
          <a:lstStyle/>
          <a:p>
            <a:fld id="{E80209DC-1A53-40E9-A737-D5FD511B4251}" type="slidenum">
              <a:rPr lang="en-GB" smtClean="0"/>
              <a:t>23</a:t>
            </a:fld>
            <a:endParaRPr lang="en-GB"/>
          </a:p>
        </p:txBody>
      </p:sp>
    </p:spTree>
    <p:extLst>
      <p:ext uri="{BB962C8B-B14F-4D97-AF65-F5344CB8AC3E}">
        <p14:creationId xmlns:p14="http://schemas.microsoft.com/office/powerpoint/2010/main" val="1112328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04CCC-4DB8-2F25-5DD1-214EBE13C4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18F7CA-49C9-0FB4-B1A4-96E5A1D161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69DE4-E78F-D2DA-134A-D3607A3D59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18257D-7907-731C-5612-6D25463FA4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9410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2244B-1E80-66DF-CF24-6F3FEE0B2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F4E85-CF3C-7184-D208-7F4F78A119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A5C44-AF37-589C-4442-BBCC2EE669F4}"/>
              </a:ext>
            </a:extLst>
          </p:cNvPr>
          <p:cNvSpPr>
            <a:spLocks noGrp="1"/>
          </p:cNvSpPr>
          <p:nvPr>
            <p:ph type="body" idx="1"/>
          </p:nvPr>
        </p:nvSpPr>
        <p:spPr/>
        <p:txBody>
          <a:bodyPr/>
          <a:lstStyle/>
          <a:p>
            <a:r>
              <a:rPr lang="en-GB" b="0" i="0" dirty="0">
                <a:solidFill>
                  <a:srgbClr val="535353"/>
                </a:solidFill>
                <a:effectLst/>
                <a:latin typeface="Nunito" pitchFamily="2" charset="0"/>
              </a:rPr>
              <a:t>Note age 24 is year 2019</a:t>
            </a:r>
            <a:endParaRPr lang="en-US" dirty="0"/>
          </a:p>
        </p:txBody>
      </p:sp>
      <p:sp>
        <p:nvSpPr>
          <p:cNvPr id="4" name="Slide Number Placeholder 3">
            <a:extLst>
              <a:ext uri="{FF2B5EF4-FFF2-40B4-BE49-F238E27FC236}">
                <a16:creationId xmlns:a16="http://schemas.microsoft.com/office/drawing/2014/main" id="{5DD4D334-DC20-A6FD-6B93-1F3D720D58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8847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10F22-70D4-5A8E-E447-0AA83E303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C6E0E-13DC-3A70-D42E-FA51BB1FE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048C74-3BCC-56FC-1372-93685D31DE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96E1A2-6422-C1DD-D73B-4F35AC522D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7497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1A3C9-1608-D859-EAD5-C3CC3C76B4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A8C4A-590E-F167-2845-C5AB89C264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174E7-198A-F180-390C-2D481A64E6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73780B-4E31-E6D5-74E5-CBFFDD52E3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2174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88E52-CDB9-F464-19DF-C002E9844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8FE0B-451C-9040-43B6-BD4CE36116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0A93B-7B2E-1C44-4A4D-49F6C117D5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Three census points each academic year – Oct, Jan and May. Tried lots of different combinations re: census date(s) capture for this and econometrics [doesn’t change findings].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Either side of diagram are starting and ending %s – description in the middle does best to link without using all census points  Thanks to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Times New Roman" panose="02020603050405020304" pitchFamily="18" charset="0"/>
              </a:rPr>
              <a:t>National Client Caseload Information System (NCCIS) helps provide activity states for young people who are often missing from the administrative data. The hierarchy of assignment to categories adopted for this study has </a:t>
            </a:r>
            <a:r>
              <a:rPr lang="en-GB" sz="1800" i="1" dirty="0">
                <a:solidFill>
                  <a:srgbClr val="000000"/>
                </a:solidFill>
                <a:effectLst/>
                <a:latin typeface="Calibri" panose="020F0502020204030204" pitchFamily="34" charset="0"/>
                <a:ea typeface="Times New Roman" panose="02020603050405020304" pitchFamily="18" charset="0"/>
              </a:rPr>
              <a:t>NCCIS NEET Inactive</a:t>
            </a:r>
            <a:r>
              <a:rPr lang="en-GB" sz="1800" dirty="0">
                <a:solidFill>
                  <a:srgbClr val="000000"/>
                </a:solidFill>
                <a:effectLst/>
                <a:latin typeface="Calibri" panose="020F0502020204030204" pitchFamily="34" charset="0"/>
                <a:ea typeface="Times New Roman" panose="02020603050405020304" pitchFamily="18" charset="0"/>
              </a:rPr>
              <a:t> featuring further down this categorisation process, partly explaining the very small numbers in this category.</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Detail start and end figures - for this diagram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13ACC6D-F956-8DFB-5DA3-BED25A7765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49263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DC2F9-421A-8BC9-2053-770DFD67A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2526C-B023-89C0-A2C7-14956FE308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0F92E-3329-3396-8A87-D97D35D6FE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0EA02B-0A82-E5AC-3A07-086F18262E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5454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209DC-1A53-40E9-A737-D5FD511B4251}" type="slidenum">
              <a:rPr lang="en-GB" smtClean="0"/>
              <a:t>3</a:t>
            </a:fld>
            <a:endParaRPr lang="en-GB"/>
          </a:p>
        </p:txBody>
      </p:sp>
    </p:spTree>
    <p:extLst>
      <p:ext uri="{BB962C8B-B14F-4D97-AF65-F5344CB8AC3E}">
        <p14:creationId xmlns:p14="http://schemas.microsoft.com/office/powerpoint/2010/main" val="4276219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01C7A-CFBA-804D-09C8-D2B64BBCCF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7A186D-EA75-476E-4D2B-B44C5858E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BB727A-1592-D854-04F6-AF734E3D060F}"/>
              </a:ext>
            </a:extLst>
          </p:cNvPr>
          <p:cNvSpPr>
            <a:spLocks noGrp="1"/>
          </p:cNvSpPr>
          <p:nvPr>
            <p:ph type="body" idx="1"/>
          </p:nvPr>
        </p:nvSpPr>
        <p:spPr/>
        <p:txBody>
          <a:bodyPr/>
          <a:lstStyle/>
          <a:p>
            <a:r>
              <a:rPr lang="en-US" sz="1200" dirty="0">
                <a:cs typeface="Arial" panose="020B0604020202020204" pitchFamily="34" charset="0"/>
              </a:rPr>
              <a:t>Mention working on Travel times Data Explained</a:t>
            </a:r>
            <a:endParaRPr lang="en-US" dirty="0"/>
          </a:p>
        </p:txBody>
      </p:sp>
      <p:sp>
        <p:nvSpPr>
          <p:cNvPr id="4" name="Slide Number Placeholder 3">
            <a:extLst>
              <a:ext uri="{FF2B5EF4-FFF2-40B4-BE49-F238E27FC236}">
                <a16:creationId xmlns:a16="http://schemas.microsoft.com/office/drawing/2014/main" id="{FCE1CE6A-3940-AE0E-53A4-1ABF1AA266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1508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9A1A7-509D-3863-9FDA-D5D697485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1A07C-7093-0233-6FC9-A7C43F60F9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F19C1-0A23-1AE5-451E-592FBC293B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a typeface="Times New Roman" panose="02020603050405020304" pitchFamily="18" charset="0"/>
                <a:cs typeface="Calibri" panose="020F0502020204030204" pitchFamily="34" charset="0"/>
              </a:rPr>
              <a:t>Justification for distance to </a:t>
            </a:r>
            <a:r>
              <a:rPr lang="en-GB" sz="1200" i="1" dirty="0">
                <a:ea typeface="Times New Roman" panose="02020603050405020304" pitchFamily="18" charset="0"/>
                <a:cs typeface="Calibri" panose="020F0502020204030204" pitchFamily="34" charset="0"/>
              </a:rPr>
              <a:t>post-16 institutions that enrol these learners</a:t>
            </a:r>
            <a:r>
              <a:rPr lang="en-GB" sz="1200" dirty="0">
                <a:ea typeface="Times New Roman" panose="02020603050405020304" pitchFamily="18" charset="0"/>
                <a:cs typeface="Calibri" panose="020F0502020204030204" pitchFamily="34" charset="0"/>
              </a:rPr>
              <a:t> (parents don’t make location decisions on this basis BUT……). </a:t>
            </a:r>
          </a:p>
        </p:txBody>
      </p:sp>
      <p:sp>
        <p:nvSpPr>
          <p:cNvPr id="4" name="Slide Number Placeholder 3">
            <a:extLst>
              <a:ext uri="{FF2B5EF4-FFF2-40B4-BE49-F238E27FC236}">
                <a16:creationId xmlns:a16="http://schemas.microsoft.com/office/drawing/2014/main" id="{6243C570-B5EC-879E-964C-5545258A44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13448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D51DC-24CF-CD67-DB89-A4ECD60E43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054B1-DD33-D61D-9FA7-0C3CF042C7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D51A2-9DF2-090C-5DA0-39CF365B4A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D7B076-1EAC-5024-A71D-EB3D485665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84611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D2162-3B6F-3C6C-DA57-FABC6159CD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FE3A7-9894-A543-3CC9-888E6B8B96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69F76F-3707-974B-09A1-9712D94F6301}"/>
              </a:ext>
            </a:extLst>
          </p:cNvPr>
          <p:cNvSpPr>
            <a:spLocks noGrp="1"/>
          </p:cNvSpPr>
          <p:nvPr>
            <p:ph type="body" idx="1"/>
          </p:nvPr>
        </p:nvSpPr>
        <p:spPr/>
        <p:txBody>
          <a:bodyPr/>
          <a:lstStyle/>
          <a:p>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We have also added average GCSE points score at age 16 as a control to see if this changes outcomes and results remain unchanged.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Calibri" panose="020F0502020204030204" pitchFamily="34" charset="0"/>
              </a:rPr>
              <a:t>Used alternative indicators such as how many days in employment and whether in continuous employment and findings remain. </a:t>
            </a:r>
          </a:p>
          <a:p>
            <a:endParaRPr lang="en-US" dirty="0"/>
          </a:p>
        </p:txBody>
      </p:sp>
      <p:sp>
        <p:nvSpPr>
          <p:cNvPr id="4" name="Slide Number Placeholder 3">
            <a:extLst>
              <a:ext uri="{FF2B5EF4-FFF2-40B4-BE49-F238E27FC236}">
                <a16:creationId xmlns:a16="http://schemas.microsoft.com/office/drawing/2014/main" id="{6D0ABDB8-DD62-3191-6FA8-F216B486C4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62062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27193-E6A1-834E-3F53-BAC0CA6A3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7EB891-CCF1-C02A-D0D7-EAE861FCA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FC28B-68E4-91C8-35CE-3C673ADFFD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249136-C5AD-C2D8-5673-2BDE0A47C8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18725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0145E-C877-44F3-D664-BA21197D3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1401E-C5F3-CC39-0966-CFA95EA070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CAEBC-B4E5-20E0-8968-250B55253F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344D7F-8A93-F74A-5B1D-7A208FAA06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3311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A4983-44DB-E4A8-9863-341C0C8A5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CE168-964A-55AB-D098-63F35832D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76863A-5E70-9259-0866-D5012AD5A7F8}"/>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OLS estimates are averaged across the entirety of the relevant population (for instance all those achieving E, F or G grades at KS4). Where we have positive and significant OLS estimates and our IV results become insignificant, it raises the possibility that OLS results are driven by differences in those who are, and those who are not in GFE, that we have not accommodated in the OLS analysis.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it could be that other groups (outside of the compliers) do experience positive returns, and this is driving the OLS results. </a:t>
            </a:r>
          </a:p>
        </p:txBody>
      </p:sp>
      <p:sp>
        <p:nvSpPr>
          <p:cNvPr id="4" name="Slide Number Placeholder 3">
            <a:extLst>
              <a:ext uri="{FF2B5EF4-FFF2-40B4-BE49-F238E27FC236}">
                <a16:creationId xmlns:a16="http://schemas.microsoft.com/office/drawing/2014/main" id="{3CB4E803-EE29-A696-9022-791DCC5147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6329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84D98-C64A-79A5-5064-08AA314376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D5643-23A8-2A05-6698-9FF72D0DD8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F8C861-1690-1345-89FE-C44654B08426}"/>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Method that provides a framework for investigation of how LATE estimates vary across subgroups of the wider sample that underpin OLS results (Carneiro, Heckman and </a:t>
            </a:r>
            <a:r>
              <a:rPr lang="en-GB" sz="1200" kern="1200" dirty="0" err="1">
                <a:solidFill>
                  <a:schemeClr val="tx1"/>
                </a:solidFill>
                <a:effectLst/>
                <a:latin typeface="+mn-lt"/>
                <a:ea typeface="+mn-ea"/>
                <a:cs typeface="+mn-cs"/>
              </a:rPr>
              <a:t>Vytlacil</a:t>
            </a:r>
            <a:r>
              <a:rPr lang="en-GB" sz="1200" kern="1200" dirty="0">
                <a:solidFill>
                  <a:schemeClr val="tx1"/>
                </a:solidFill>
                <a:effectLst/>
                <a:latin typeface="+mn-lt"/>
                <a:ea typeface="+mn-ea"/>
                <a:cs typeface="+mn-cs"/>
              </a:rPr>
              <a:t>, 2011). Use of travel distance as an instrument allows consideration of these Marginal Treatment Effects (Dorsett and Stokes, 2021; Hendrik </a:t>
            </a:r>
            <a:r>
              <a:rPr lang="en-GB" sz="1200" kern="1200" dirty="0" err="1">
                <a:solidFill>
                  <a:schemeClr val="tx1"/>
                </a:solidFill>
                <a:effectLst/>
                <a:latin typeface="+mn-lt"/>
                <a:ea typeface="+mn-ea"/>
                <a:cs typeface="+mn-cs"/>
              </a:rPr>
              <a:t>Matthewes</a:t>
            </a:r>
            <a:r>
              <a:rPr lang="en-GB" sz="1200" kern="1200" dirty="0">
                <a:solidFill>
                  <a:schemeClr val="tx1"/>
                </a:solidFill>
                <a:effectLst/>
                <a:latin typeface="+mn-lt"/>
                <a:ea typeface="+mn-ea"/>
                <a:cs typeface="+mn-cs"/>
              </a:rPr>
              <a:t> and Ventura, 2022).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are other potential explanations for these differences. For instance, in Cerqua et al. (2020) we consider the impacts of GFE training for the unemployed (checked using IV) where the control condition is less likely to include those with employment experience that is as valuable as that for a 16-year-old.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Flag our MTE sessions and IV in June</a:t>
            </a:r>
          </a:p>
          <a:p>
            <a:endParaRPr lang="en-US" dirty="0"/>
          </a:p>
        </p:txBody>
      </p:sp>
      <p:sp>
        <p:nvSpPr>
          <p:cNvPr id="4" name="Slide Number Placeholder 3">
            <a:extLst>
              <a:ext uri="{FF2B5EF4-FFF2-40B4-BE49-F238E27FC236}">
                <a16:creationId xmlns:a16="http://schemas.microsoft.com/office/drawing/2014/main" id="{CD6F0A99-4AF1-F1CE-FB68-D96ED09D8E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13773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9DBE0-092A-4EA0-9CC1-858770D23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AE7A2-843D-5709-3493-0A74AC5ED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7BCF2-49C6-748D-D6EC-DE918BFB64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8DADAC-430E-564F-F509-F37D185EF6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32523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1C30D-E8C0-09D1-A9F2-7CAE77AF8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CEEC9-16C6-4235-3EEA-5F0EC2A5ED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A751E-959C-AA4C-766F-DFD6F3982F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E80381-5595-1DB2-78FB-38EBA77A92B5}"/>
              </a:ext>
            </a:extLst>
          </p:cNvPr>
          <p:cNvSpPr>
            <a:spLocks noGrp="1"/>
          </p:cNvSpPr>
          <p:nvPr>
            <p:ph type="sldNum" sz="quarter" idx="5"/>
          </p:nvPr>
        </p:nvSpPr>
        <p:spPr/>
        <p:txBody>
          <a:bodyPr/>
          <a:lstStyle/>
          <a:p>
            <a:fld id="{E80209DC-1A53-40E9-A737-D5FD511B4251}" type="slidenum">
              <a:rPr lang="en-GB" smtClean="0"/>
              <a:t>39</a:t>
            </a:fld>
            <a:endParaRPr lang="en-GB"/>
          </a:p>
        </p:txBody>
      </p:sp>
    </p:spTree>
    <p:extLst>
      <p:ext uri="{BB962C8B-B14F-4D97-AF65-F5344CB8AC3E}">
        <p14:creationId xmlns:p14="http://schemas.microsoft.com/office/powerpoint/2010/main" val="1583627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209DC-1A53-40E9-A737-D5FD511B4251}" type="slidenum">
              <a:rPr lang="en-GB" smtClean="0"/>
              <a:t>4</a:t>
            </a:fld>
            <a:endParaRPr lang="en-GB"/>
          </a:p>
        </p:txBody>
      </p:sp>
    </p:spTree>
    <p:extLst>
      <p:ext uri="{BB962C8B-B14F-4D97-AF65-F5344CB8AC3E}">
        <p14:creationId xmlns:p14="http://schemas.microsoft.com/office/powerpoint/2010/main" val="1633143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209DC-1A53-40E9-A737-D5FD511B4251}" type="slidenum">
              <a:rPr lang="en-GB" smtClean="0"/>
              <a:t>5</a:t>
            </a:fld>
            <a:endParaRPr lang="en-GB"/>
          </a:p>
        </p:txBody>
      </p:sp>
    </p:spTree>
    <p:extLst>
      <p:ext uri="{BB962C8B-B14F-4D97-AF65-F5344CB8AC3E}">
        <p14:creationId xmlns:p14="http://schemas.microsoft.com/office/powerpoint/2010/main" val="4077013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35353"/>
                </a:solidFill>
                <a:effectLst/>
                <a:latin typeface="Nunito" pitchFamily="2" charset="0"/>
              </a:rPr>
              <a:t>We use a series of linear regression models that aim to isolate the effect of the policy by comparing ‘like-with-like’ students in the cohorts pre- and post-RPA.</a:t>
            </a:r>
            <a:endParaRPr lang="en-US" dirty="0"/>
          </a:p>
        </p:txBody>
      </p:sp>
      <p:sp>
        <p:nvSpPr>
          <p:cNvPr id="4" name="Slide Number Placeholder 3"/>
          <p:cNvSpPr>
            <a:spLocks noGrp="1"/>
          </p:cNvSpPr>
          <p:nvPr>
            <p:ph type="sldNum" sz="quarter" idx="5"/>
          </p:nvPr>
        </p:nvSpPr>
        <p:spPr/>
        <p:txBody>
          <a:bodyPr/>
          <a:lstStyle/>
          <a:p>
            <a:fld id="{E80209DC-1A53-40E9-A737-D5FD511B4251}" type="slidenum">
              <a:rPr lang="en-GB" smtClean="0"/>
              <a:t>6</a:t>
            </a:fld>
            <a:endParaRPr lang="en-GB"/>
          </a:p>
        </p:txBody>
      </p:sp>
    </p:spTree>
    <p:extLst>
      <p:ext uri="{BB962C8B-B14F-4D97-AF65-F5344CB8AC3E}">
        <p14:creationId xmlns:p14="http://schemas.microsoft.com/office/powerpoint/2010/main" val="3484854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209DC-1A53-40E9-A737-D5FD511B4251}" type="slidenum">
              <a:rPr lang="en-GB" smtClean="0"/>
              <a:t>7</a:t>
            </a:fld>
            <a:endParaRPr lang="en-GB"/>
          </a:p>
        </p:txBody>
      </p:sp>
    </p:spTree>
    <p:extLst>
      <p:ext uri="{BB962C8B-B14F-4D97-AF65-F5344CB8AC3E}">
        <p14:creationId xmlns:p14="http://schemas.microsoft.com/office/powerpoint/2010/main" val="2580147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209DC-1A53-40E9-A737-D5FD511B4251}" type="slidenum">
              <a:rPr lang="en-GB" smtClean="0"/>
              <a:t>8</a:t>
            </a:fld>
            <a:endParaRPr lang="en-GB"/>
          </a:p>
        </p:txBody>
      </p:sp>
    </p:spTree>
    <p:extLst>
      <p:ext uri="{BB962C8B-B14F-4D97-AF65-F5344CB8AC3E}">
        <p14:creationId xmlns:p14="http://schemas.microsoft.com/office/powerpoint/2010/main" val="2760786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209DC-1A53-40E9-A737-D5FD511B4251}" type="slidenum">
              <a:rPr lang="en-GB" smtClean="0"/>
              <a:t>9</a:t>
            </a:fld>
            <a:endParaRPr lang="en-GB"/>
          </a:p>
        </p:txBody>
      </p:sp>
    </p:spTree>
    <p:extLst>
      <p:ext uri="{BB962C8B-B14F-4D97-AF65-F5344CB8AC3E}">
        <p14:creationId xmlns:p14="http://schemas.microsoft.com/office/powerpoint/2010/main" val="2680670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BC78-516F-9931-BBE4-B77D6C6124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AF9596-6A29-3E18-A64B-A292581EE4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7774AD-B226-E5F0-463B-6B50766F0ABF}"/>
              </a:ext>
            </a:extLst>
          </p:cNvPr>
          <p:cNvSpPr>
            <a:spLocks noGrp="1"/>
          </p:cNvSpPr>
          <p:nvPr>
            <p:ph type="dt" sz="half" idx="10"/>
          </p:nvPr>
        </p:nvSpPr>
        <p:spPr/>
        <p:txBody>
          <a:bodyPr/>
          <a:lstStyle/>
          <a:p>
            <a:fld id="{0FEEE6F0-56F8-4408-9AB7-C7AC8844F146}" type="datetimeFigureOut">
              <a:rPr lang="en-GB" smtClean="0"/>
              <a:t>15/04/2026</a:t>
            </a:fld>
            <a:endParaRPr lang="en-GB"/>
          </a:p>
        </p:txBody>
      </p:sp>
      <p:sp>
        <p:nvSpPr>
          <p:cNvPr id="5" name="Footer Placeholder 4">
            <a:extLst>
              <a:ext uri="{FF2B5EF4-FFF2-40B4-BE49-F238E27FC236}">
                <a16:creationId xmlns:a16="http://schemas.microsoft.com/office/drawing/2014/main" id="{480AB996-4A5F-3D2E-5A37-E5F8E017F2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5C4B41-D54F-5683-C6A6-F91E84EC1785}"/>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1322908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EE5A-D2AD-46A7-B56B-83A0925C5B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9912C9-BE98-951C-DB45-661DA3D7EC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6D8ED9-5F8D-A073-8F9E-97D60F8FC4F0}"/>
              </a:ext>
            </a:extLst>
          </p:cNvPr>
          <p:cNvSpPr>
            <a:spLocks noGrp="1"/>
          </p:cNvSpPr>
          <p:nvPr>
            <p:ph type="dt" sz="half" idx="10"/>
          </p:nvPr>
        </p:nvSpPr>
        <p:spPr/>
        <p:txBody>
          <a:bodyPr/>
          <a:lstStyle/>
          <a:p>
            <a:fld id="{0FEEE6F0-56F8-4408-9AB7-C7AC8844F146}" type="datetimeFigureOut">
              <a:rPr lang="en-GB" smtClean="0"/>
              <a:t>15/04/2026</a:t>
            </a:fld>
            <a:endParaRPr lang="en-GB"/>
          </a:p>
        </p:txBody>
      </p:sp>
      <p:sp>
        <p:nvSpPr>
          <p:cNvPr id="5" name="Footer Placeholder 4">
            <a:extLst>
              <a:ext uri="{FF2B5EF4-FFF2-40B4-BE49-F238E27FC236}">
                <a16:creationId xmlns:a16="http://schemas.microsoft.com/office/drawing/2014/main" id="{23EE97EC-E59E-9AC9-40E2-75FF8D5305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279A7B-F969-18DD-B3FD-D81A3CE7197C}"/>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253307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DC0A3B-18FA-7D4C-7EAF-C41F2CEE79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2DCB8B-14C2-9456-A453-16EA69C6E0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5A2BB9-EF58-7C5C-A119-B46E705E6B40}"/>
              </a:ext>
            </a:extLst>
          </p:cNvPr>
          <p:cNvSpPr>
            <a:spLocks noGrp="1"/>
          </p:cNvSpPr>
          <p:nvPr>
            <p:ph type="dt" sz="half" idx="10"/>
          </p:nvPr>
        </p:nvSpPr>
        <p:spPr/>
        <p:txBody>
          <a:bodyPr/>
          <a:lstStyle/>
          <a:p>
            <a:fld id="{0FEEE6F0-56F8-4408-9AB7-C7AC8844F146}" type="datetimeFigureOut">
              <a:rPr lang="en-GB" smtClean="0"/>
              <a:t>15/04/2026</a:t>
            </a:fld>
            <a:endParaRPr lang="en-GB"/>
          </a:p>
        </p:txBody>
      </p:sp>
      <p:sp>
        <p:nvSpPr>
          <p:cNvPr id="5" name="Footer Placeholder 4">
            <a:extLst>
              <a:ext uri="{FF2B5EF4-FFF2-40B4-BE49-F238E27FC236}">
                <a16:creationId xmlns:a16="http://schemas.microsoft.com/office/drawing/2014/main" id="{24CB597F-1C44-F1B2-59F7-D96A607B02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265901-74F6-EF4F-FF3A-5F0B3362F109}"/>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379391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801EF-80D6-3EC3-E747-C97B75FDBE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6065F1-C3FA-4CBD-1BD3-FFEDC15012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34193-31D4-2A7A-3ABA-69E455D6798E}"/>
              </a:ext>
            </a:extLst>
          </p:cNvPr>
          <p:cNvSpPr>
            <a:spLocks noGrp="1"/>
          </p:cNvSpPr>
          <p:nvPr>
            <p:ph type="dt" sz="half" idx="10"/>
          </p:nvPr>
        </p:nvSpPr>
        <p:spPr/>
        <p:txBody>
          <a:bodyPr/>
          <a:lstStyle/>
          <a:p>
            <a:fld id="{0FEEE6F0-56F8-4408-9AB7-C7AC8844F146}" type="datetimeFigureOut">
              <a:rPr lang="en-GB" smtClean="0"/>
              <a:t>15/04/2026</a:t>
            </a:fld>
            <a:endParaRPr lang="en-GB"/>
          </a:p>
        </p:txBody>
      </p:sp>
      <p:sp>
        <p:nvSpPr>
          <p:cNvPr id="5" name="Footer Placeholder 4">
            <a:extLst>
              <a:ext uri="{FF2B5EF4-FFF2-40B4-BE49-F238E27FC236}">
                <a16:creationId xmlns:a16="http://schemas.microsoft.com/office/drawing/2014/main" id="{9CD7160D-8AC7-BA5F-0ADE-67C4FB8290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D32E65-0180-75C2-BB69-C660AE0486A3}"/>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115002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2FC4-44CF-597B-E675-5CF1747B2C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9CE0F1-E486-AACB-8484-6B94A7FF3C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4D29ED-0D92-610D-6E79-999A61C743CF}"/>
              </a:ext>
            </a:extLst>
          </p:cNvPr>
          <p:cNvSpPr>
            <a:spLocks noGrp="1"/>
          </p:cNvSpPr>
          <p:nvPr>
            <p:ph type="dt" sz="half" idx="10"/>
          </p:nvPr>
        </p:nvSpPr>
        <p:spPr/>
        <p:txBody>
          <a:bodyPr/>
          <a:lstStyle/>
          <a:p>
            <a:fld id="{0FEEE6F0-56F8-4408-9AB7-C7AC8844F146}" type="datetimeFigureOut">
              <a:rPr lang="en-GB" smtClean="0"/>
              <a:t>15/04/2026</a:t>
            </a:fld>
            <a:endParaRPr lang="en-GB"/>
          </a:p>
        </p:txBody>
      </p:sp>
      <p:sp>
        <p:nvSpPr>
          <p:cNvPr id="5" name="Footer Placeholder 4">
            <a:extLst>
              <a:ext uri="{FF2B5EF4-FFF2-40B4-BE49-F238E27FC236}">
                <a16:creationId xmlns:a16="http://schemas.microsoft.com/office/drawing/2014/main" id="{CB22CDF6-FB15-416A-9517-B97AD64F5B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EAEAE1-9CC2-E2E2-EF82-6E7313F2B637}"/>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87904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BA81-3F4F-1B50-2973-8DA3CF48FB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EC9B23-F575-3971-ACC5-98DBC93FD8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7E255B-3A47-9881-3A69-9798E6ACCA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37D13D-7A70-D7B4-CC42-B3E6349621AD}"/>
              </a:ext>
            </a:extLst>
          </p:cNvPr>
          <p:cNvSpPr>
            <a:spLocks noGrp="1"/>
          </p:cNvSpPr>
          <p:nvPr>
            <p:ph type="dt" sz="half" idx="10"/>
          </p:nvPr>
        </p:nvSpPr>
        <p:spPr/>
        <p:txBody>
          <a:bodyPr/>
          <a:lstStyle/>
          <a:p>
            <a:fld id="{0FEEE6F0-56F8-4408-9AB7-C7AC8844F146}" type="datetimeFigureOut">
              <a:rPr lang="en-GB" smtClean="0"/>
              <a:t>15/04/2026</a:t>
            </a:fld>
            <a:endParaRPr lang="en-GB"/>
          </a:p>
        </p:txBody>
      </p:sp>
      <p:sp>
        <p:nvSpPr>
          <p:cNvPr id="6" name="Footer Placeholder 5">
            <a:extLst>
              <a:ext uri="{FF2B5EF4-FFF2-40B4-BE49-F238E27FC236}">
                <a16:creationId xmlns:a16="http://schemas.microsoft.com/office/drawing/2014/main" id="{EBC972BE-26A4-B1A4-13E7-7E4ADAB048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1B3289-2A8F-B181-0D92-9334966B7B8C}"/>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265464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9C60-4F1D-1323-B45F-B173386C96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38D0CB-57B6-BC9C-AD3D-FB11C5898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552EB-7AA2-336F-7BF5-A77167595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9778E7-FB73-22B7-0CD6-6C4B257B19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91A0DB-4BE8-6101-6A51-6D164465A8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7C4BC1-986A-B191-602A-FB9C1BD45CB9}"/>
              </a:ext>
            </a:extLst>
          </p:cNvPr>
          <p:cNvSpPr>
            <a:spLocks noGrp="1"/>
          </p:cNvSpPr>
          <p:nvPr>
            <p:ph type="dt" sz="half" idx="10"/>
          </p:nvPr>
        </p:nvSpPr>
        <p:spPr/>
        <p:txBody>
          <a:bodyPr/>
          <a:lstStyle/>
          <a:p>
            <a:fld id="{0FEEE6F0-56F8-4408-9AB7-C7AC8844F146}" type="datetimeFigureOut">
              <a:rPr lang="en-GB" smtClean="0"/>
              <a:t>15/04/2026</a:t>
            </a:fld>
            <a:endParaRPr lang="en-GB"/>
          </a:p>
        </p:txBody>
      </p:sp>
      <p:sp>
        <p:nvSpPr>
          <p:cNvPr id="8" name="Footer Placeholder 7">
            <a:extLst>
              <a:ext uri="{FF2B5EF4-FFF2-40B4-BE49-F238E27FC236}">
                <a16:creationId xmlns:a16="http://schemas.microsoft.com/office/drawing/2014/main" id="{ACDD6B74-7958-ACEA-35B0-B5C252959C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038E49-2474-772F-911F-84CA33002929}"/>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43534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2BA4B-F3AA-4EDA-3588-B73345DADA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A8C9B8-A7B7-2422-2171-233BA8BC7A7A}"/>
              </a:ext>
            </a:extLst>
          </p:cNvPr>
          <p:cNvSpPr>
            <a:spLocks noGrp="1"/>
          </p:cNvSpPr>
          <p:nvPr>
            <p:ph type="dt" sz="half" idx="10"/>
          </p:nvPr>
        </p:nvSpPr>
        <p:spPr/>
        <p:txBody>
          <a:bodyPr/>
          <a:lstStyle/>
          <a:p>
            <a:fld id="{0FEEE6F0-56F8-4408-9AB7-C7AC8844F146}" type="datetimeFigureOut">
              <a:rPr lang="en-GB" smtClean="0"/>
              <a:t>15/04/2026</a:t>
            </a:fld>
            <a:endParaRPr lang="en-GB"/>
          </a:p>
        </p:txBody>
      </p:sp>
      <p:sp>
        <p:nvSpPr>
          <p:cNvPr id="4" name="Footer Placeholder 3">
            <a:extLst>
              <a:ext uri="{FF2B5EF4-FFF2-40B4-BE49-F238E27FC236}">
                <a16:creationId xmlns:a16="http://schemas.microsoft.com/office/drawing/2014/main" id="{D38368E9-8FEE-5C1B-2772-1464CE09A6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248BD-D3DF-6180-A19C-B667CFEFD78C}"/>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106819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15B26-347E-BF3C-36CC-0B08E8C2AA64}"/>
              </a:ext>
            </a:extLst>
          </p:cNvPr>
          <p:cNvSpPr>
            <a:spLocks noGrp="1"/>
          </p:cNvSpPr>
          <p:nvPr>
            <p:ph type="dt" sz="half" idx="10"/>
          </p:nvPr>
        </p:nvSpPr>
        <p:spPr/>
        <p:txBody>
          <a:bodyPr/>
          <a:lstStyle/>
          <a:p>
            <a:fld id="{0FEEE6F0-56F8-4408-9AB7-C7AC8844F146}" type="datetimeFigureOut">
              <a:rPr lang="en-GB" smtClean="0"/>
              <a:t>15/04/2026</a:t>
            </a:fld>
            <a:endParaRPr lang="en-GB"/>
          </a:p>
        </p:txBody>
      </p:sp>
      <p:sp>
        <p:nvSpPr>
          <p:cNvPr id="3" name="Footer Placeholder 2">
            <a:extLst>
              <a:ext uri="{FF2B5EF4-FFF2-40B4-BE49-F238E27FC236}">
                <a16:creationId xmlns:a16="http://schemas.microsoft.com/office/drawing/2014/main" id="{537B80F5-7715-2634-6A0E-B1C77CBBF7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396D4D-3D15-4840-8A59-6E2D6A6F45CC}"/>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29904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40048-C7D3-3F8E-3040-C545A7CE9C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26CE00-B6F3-57AF-C3A4-1CDCBE46A3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75BA66-EAAC-3E69-F780-589253806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7916C0-19C3-218A-5610-3C9E3F3ACD64}"/>
              </a:ext>
            </a:extLst>
          </p:cNvPr>
          <p:cNvSpPr>
            <a:spLocks noGrp="1"/>
          </p:cNvSpPr>
          <p:nvPr>
            <p:ph type="dt" sz="half" idx="10"/>
          </p:nvPr>
        </p:nvSpPr>
        <p:spPr/>
        <p:txBody>
          <a:bodyPr/>
          <a:lstStyle/>
          <a:p>
            <a:fld id="{0FEEE6F0-56F8-4408-9AB7-C7AC8844F146}" type="datetimeFigureOut">
              <a:rPr lang="en-GB" smtClean="0"/>
              <a:t>15/04/2026</a:t>
            </a:fld>
            <a:endParaRPr lang="en-GB"/>
          </a:p>
        </p:txBody>
      </p:sp>
      <p:sp>
        <p:nvSpPr>
          <p:cNvPr id="6" name="Footer Placeholder 5">
            <a:extLst>
              <a:ext uri="{FF2B5EF4-FFF2-40B4-BE49-F238E27FC236}">
                <a16:creationId xmlns:a16="http://schemas.microsoft.com/office/drawing/2014/main" id="{2D651E68-F0C1-DE63-7A7D-6D49B741C7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838AC0-E950-6B6A-FB46-6EA4A588D96F}"/>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318922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4038-218A-4C2D-3F8A-91323A06EA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75E20FA-A419-D9B7-A734-91BB1B2DC6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801463-339D-DF4C-19BD-DF37D7C12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6FFF88-A0E0-469B-4DA0-476C5A5CF473}"/>
              </a:ext>
            </a:extLst>
          </p:cNvPr>
          <p:cNvSpPr>
            <a:spLocks noGrp="1"/>
          </p:cNvSpPr>
          <p:nvPr>
            <p:ph type="dt" sz="half" idx="10"/>
          </p:nvPr>
        </p:nvSpPr>
        <p:spPr/>
        <p:txBody>
          <a:bodyPr/>
          <a:lstStyle/>
          <a:p>
            <a:fld id="{0FEEE6F0-56F8-4408-9AB7-C7AC8844F146}" type="datetimeFigureOut">
              <a:rPr lang="en-GB" smtClean="0"/>
              <a:t>15/04/2026</a:t>
            </a:fld>
            <a:endParaRPr lang="en-GB"/>
          </a:p>
        </p:txBody>
      </p:sp>
      <p:sp>
        <p:nvSpPr>
          <p:cNvPr id="6" name="Footer Placeholder 5">
            <a:extLst>
              <a:ext uri="{FF2B5EF4-FFF2-40B4-BE49-F238E27FC236}">
                <a16:creationId xmlns:a16="http://schemas.microsoft.com/office/drawing/2014/main" id="{C943CB98-450D-8E11-92DE-8182A136FB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5F6A98-4F43-605F-3F9F-2D622BD3D657}"/>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127275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2CA6A7-2195-888A-2EEF-2B8C3008BD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EBD850-F8F6-5618-1876-16CDE13F0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F81688-EA9A-0C86-B4E6-A55D582151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EEE6F0-56F8-4408-9AB7-C7AC8844F146}" type="datetimeFigureOut">
              <a:rPr lang="en-GB" smtClean="0"/>
              <a:t>15/04/2026</a:t>
            </a:fld>
            <a:endParaRPr lang="en-GB"/>
          </a:p>
        </p:txBody>
      </p:sp>
      <p:sp>
        <p:nvSpPr>
          <p:cNvPr id="5" name="Footer Placeholder 4">
            <a:extLst>
              <a:ext uri="{FF2B5EF4-FFF2-40B4-BE49-F238E27FC236}">
                <a16:creationId xmlns:a16="http://schemas.microsoft.com/office/drawing/2014/main" id="{B62D3D4C-9A24-F0FE-303A-BED143D89C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270973A-897A-7A64-BAF2-F514AE918C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EEE668-2855-485D-9B18-16705B31F460}" type="slidenum">
              <a:rPr lang="en-GB" smtClean="0"/>
              <a:t>‹#›</a:t>
            </a:fld>
            <a:endParaRPr lang="en-GB"/>
          </a:p>
        </p:txBody>
      </p:sp>
    </p:spTree>
    <p:extLst>
      <p:ext uri="{BB962C8B-B14F-4D97-AF65-F5344CB8AC3E}">
        <p14:creationId xmlns:p14="http://schemas.microsoft.com/office/powerpoint/2010/main" val="5666999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sv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sv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nuffieldfoundation.org/wp-content/uploads/2021/09/Post-16-pathways-to-employment-for-lower-attaining-pupils-are-they-working.pdf" TargetMode="External"/><Relationship Id="rId4" Type="http://schemas.openxmlformats.org/officeDocument/2006/relationships/image" Target="../media/image6.sv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github.com/Youth-Transitions/resources/wiki" TargetMode="External"/><Relationship Id="rId4" Type="http://schemas.openxmlformats.org/officeDocument/2006/relationships/image" Target="../media/image6.sv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github.com/Youth-Transitions/resources/wiki" TargetMode="Externa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hyperlink" Target="https://www.nuffieldfoundation.org/project/raising-the-participation-age-to-1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9D8478-1360-36F4-CA7F-7AC3C1CCD1CE}"/>
              </a:ext>
            </a:extLst>
          </p:cNvPr>
          <p:cNvSpPr>
            <a:spLocks noGrp="1"/>
          </p:cNvSpPr>
          <p:nvPr>
            <p:ph type="ctrTitle"/>
          </p:nvPr>
        </p:nvSpPr>
        <p:spPr>
          <a:xfrm>
            <a:off x="699715" y="288404"/>
            <a:ext cx="7170656" cy="977442"/>
          </a:xfrm>
        </p:spPr>
        <p:txBody>
          <a:bodyPr anchor="ctr">
            <a:normAutofit fontScale="90000"/>
          </a:bodyPr>
          <a:lstStyle/>
          <a:p>
            <a:pPr algn="l"/>
            <a:r>
              <a:rPr lang="en-GB" sz="4000">
                <a:solidFill>
                  <a:srgbClr val="FFFFFF"/>
                </a:solidFill>
              </a:rPr>
              <a:t>ADR England Research Community Catalyst - Youth Transitions Workshop</a:t>
            </a:r>
          </a:p>
        </p:txBody>
      </p:sp>
      <p:grpSp>
        <p:nvGrpSpPr>
          <p:cNvPr id="9" name="Group 8">
            <a:extLst>
              <a:ext uri="{FF2B5EF4-FFF2-40B4-BE49-F238E27FC236}">
                <a16:creationId xmlns:a16="http://schemas.microsoft.com/office/drawing/2014/main" id="{DC99CE44-9B34-7698-33AB-C587006F765E}"/>
              </a:ext>
            </a:extLst>
          </p:cNvPr>
          <p:cNvGrpSpPr/>
          <p:nvPr/>
        </p:nvGrpSpPr>
        <p:grpSpPr>
          <a:xfrm>
            <a:off x="191810" y="5090246"/>
            <a:ext cx="11570669" cy="1479350"/>
            <a:chOff x="192434" y="3103237"/>
            <a:chExt cx="11570669" cy="1479350"/>
          </a:xfrm>
        </p:grpSpPr>
        <p:pic>
          <p:nvPicPr>
            <p:cNvPr id="7" name="Picture 6" descr="A close-up of a logo&#10;&#10;Description automatically generated">
              <a:extLst>
                <a:ext uri="{FF2B5EF4-FFF2-40B4-BE49-F238E27FC236}">
                  <a16:creationId xmlns:a16="http://schemas.microsoft.com/office/drawing/2014/main" id="{32FE1CC6-CC4F-9A63-D2FC-39CA019D5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34" y="3382848"/>
              <a:ext cx="2897791" cy="1101160"/>
            </a:xfrm>
            <a:prstGeom prst="rect">
              <a:avLst/>
            </a:prstGeom>
          </p:spPr>
        </p:pic>
        <p:pic>
          <p:nvPicPr>
            <p:cNvPr id="6" name="Picture 5" descr="A black text on a white background&#10;&#10;Description automatically generated">
              <a:extLst>
                <a:ext uri="{FF2B5EF4-FFF2-40B4-BE49-F238E27FC236}">
                  <a16:creationId xmlns:a16="http://schemas.microsoft.com/office/drawing/2014/main" id="{3463CF36-691A-6DA5-0165-B488F67EAD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9653" y="3536356"/>
              <a:ext cx="2787213" cy="947652"/>
            </a:xfrm>
            <a:prstGeom prst="rect">
              <a:avLst/>
            </a:prstGeom>
          </p:spPr>
        </p:pic>
        <p:pic>
          <p:nvPicPr>
            <p:cNvPr id="5" name="Picture 4" descr="A close up of a sign&#10;&#10;Description automatically generated">
              <a:extLst>
                <a:ext uri="{FF2B5EF4-FFF2-40B4-BE49-F238E27FC236}">
                  <a16:creationId xmlns:a16="http://schemas.microsoft.com/office/drawing/2014/main" id="{EA33E9A2-8BBF-ECFD-F1D0-EB83024C3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1338" y="3574827"/>
              <a:ext cx="2897791" cy="717202"/>
            </a:xfrm>
            <a:prstGeom prst="rect">
              <a:avLst/>
            </a:prstGeom>
          </p:spPr>
        </p:pic>
        <p:pic>
          <p:nvPicPr>
            <p:cNvPr id="10" name="Picture 9" descr="A white and blue logo&#10;&#10;Description automatically generated">
              <a:extLst>
                <a:ext uri="{FF2B5EF4-FFF2-40B4-BE49-F238E27FC236}">
                  <a16:creationId xmlns:a16="http://schemas.microsoft.com/office/drawing/2014/main" id="{A38676EA-0B07-82A8-4C51-9B9E0353971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10088673" y="3103237"/>
              <a:ext cx="1674430" cy="1479350"/>
            </a:xfrm>
            <a:prstGeom prst="rect">
              <a:avLst/>
            </a:prstGeom>
          </p:spPr>
        </p:pic>
      </p:grpSp>
      <p:sp>
        <p:nvSpPr>
          <p:cNvPr id="8" name="Subtitle 7">
            <a:extLst>
              <a:ext uri="{FF2B5EF4-FFF2-40B4-BE49-F238E27FC236}">
                <a16:creationId xmlns:a16="http://schemas.microsoft.com/office/drawing/2014/main" id="{B58D58D3-9BA3-2D92-0563-FEB82C363427}"/>
              </a:ext>
            </a:extLst>
          </p:cNvPr>
          <p:cNvSpPr>
            <a:spLocks noGrp="1"/>
          </p:cNvSpPr>
          <p:nvPr>
            <p:ph type="subTitle" idx="1"/>
          </p:nvPr>
        </p:nvSpPr>
        <p:spPr>
          <a:xfrm>
            <a:off x="300634" y="2565176"/>
            <a:ext cx="11652121" cy="1946108"/>
          </a:xfrm>
        </p:spPr>
        <p:txBody>
          <a:bodyPr>
            <a:normAutofit lnSpcReduction="10000"/>
          </a:bodyPr>
          <a:lstStyle/>
          <a:p>
            <a:pPr algn="l"/>
            <a:r>
              <a:rPr lang="en-GB" sz="3300" b="1" dirty="0"/>
              <a:t>Using the PICO Framework in LEO Studies of Post-16 Learning</a:t>
            </a:r>
          </a:p>
          <a:p>
            <a:pPr algn="l"/>
            <a:r>
              <a:rPr lang="en-GB" sz="2800" dirty="0"/>
              <a:t>Dave Thomson and Peter Urwin</a:t>
            </a:r>
            <a:endParaRPr lang="en-GB" sz="2200" dirty="0"/>
          </a:p>
          <a:p>
            <a:pPr algn="l">
              <a:lnSpc>
                <a:spcPct val="100000"/>
              </a:lnSpc>
            </a:pPr>
            <a:r>
              <a:rPr lang="en-GB" sz="2600" dirty="0"/>
              <a:t>Many thanks to Min Zhang, Emma Gorman, Matt Dickson, Dave Bibby, Sue Maguire, Maria Jose Ventura Alfaro, Andrea Laczik, Dana Dabbous and Olly Newton.</a:t>
            </a:r>
          </a:p>
          <a:p>
            <a:pPr algn="l"/>
            <a:endParaRPr lang="en-GB" dirty="0"/>
          </a:p>
        </p:txBody>
      </p:sp>
      <p:pic>
        <p:nvPicPr>
          <p:cNvPr id="3" name="Graphic 2">
            <a:extLst>
              <a:ext uri="{FF2B5EF4-FFF2-40B4-BE49-F238E27FC236}">
                <a16:creationId xmlns:a16="http://schemas.microsoft.com/office/drawing/2014/main" id="{756D2278-5D0C-29D8-EEDE-0863B93B0E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47414" y="19109"/>
            <a:ext cx="2505341" cy="1525786"/>
          </a:xfrm>
          <a:prstGeom prst="rect">
            <a:avLst/>
          </a:prstGeom>
        </p:spPr>
      </p:pic>
    </p:spTree>
    <p:extLst>
      <p:ext uri="{BB962C8B-B14F-4D97-AF65-F5344CB8AC3E}">
        <p14:creationId xmlns:p14="http://schemas.microsoft.com/office/powerpoint/2010/main" val="960177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2F391-9AD9-FF3D-FF8C-B9D7546248AB}"/>
              </a:ext>
            </a:extLst>
          </p:cNvPr>
          <p:cNvSpPr>
            <a:spLocks noGrp="1"/>
          </p:cNvSpPr>
          <p:nvPr>
            <p:ph type="title"/>
          </p:nvPr>
        </p:nvSpPr>
        <p:spPr>
          <a:xfrm>
            <a:off x="554305" y="278535"/>
            <a:ext cx="7560992" cy="1033669"/>
          </a:xfrm>
        </p:spPr>
        <p:txBody>
          <a:bodyPr>
            <a:normAutofit/>
          </a:bodyPr>
          <a:lstStyle/>
          <a:p>
            <a:r>
              <a:rPr lang="en-GB" sz="4000" dirty="0">
                <a:solidFill>
                  <a:srgbClr val="FFFFFF"/>
                </a:solidFill>
              </a:rPr>
              <a:t>Cohort grid</a:t>
            </a:r>
          </a:p>
        </p:txBody>
      </p:sp>
      <p:pic>
        <p:nvPicPr>
          <p:cNvPr id="9" name="Graphic 8">
            <a:extLst>
              <a:ext uri="{FF2B5EF4-FFF2-40B4-BE49-F238E27FC236}">
                <a16:creationId xmlns:a16="http://schemas.microsoft.com/office/drawing/2014/main" id="{31A49E4E-6B07-33AE-9BC4-871DD10DBB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10" name="Picture 9">
            <a:extLst>
              <a:ext uri="{FF2B5EF4-FFF2-40B4-BE49-F238E27FC236}">
                <a16:creationId xmlns:a16="http://schemas.microsoft.com/office/drawing/2014/main" id="{EA15F1EC-72C0-44D7-9633-6D8A34F55617}"/>
              </a:ext>
            </a:extLst>
          </p:cNvPr>
          <p:cNvPicPr>
            <a:picLocks noChangeAspect="1"/>
          </p:cNvPicPr>
          <p:nvPr/>
        </p:nvPicPr>
        <p:blipFill>
          <a:blip r:embed="rId5"/>
          <a:stretch>
            <a:fillRect/>
          </a:stretch>
        </p:blipFill>
        <p:spPr>
          <a:xfrm>
            <a:off x="459346" y="1597432"/>
            <a:ext cx="4395038" cy="4615157"/>
          </a:xfrm>
          <a:prstGeom prst="rect">
            <a:avLst/>
          </a:prstGeom>
        </p:spPr>
      </p:pic>
      <p:cxnSp>
        <p:nvCxnSpPr>
          <p:cNvPr id="12" name="Straight Arrow Connector 11">
            <a:extLst>
              <a:ext uri="{FF2B5EF4-FFF2-40B4-BE49-F238E27FC236}">
                <a16:creationId xmlns:a16="http://schemas.microsoft.com/office/drawing/2014/main" id="{07F0CFBC-7716-47BB-8D32-0697AE1C0A74}"/>
              </a:ext>
            </a:extLst>
          </p:cNvPr>
          <p:cNvCxnSpPr/>
          <p:nvPr/>
        </p:nvCxnSpPr>
        <p:spPr>
          <a:xfrm flipH="1">
            <a:off x="4854384" y="4437529"/>
            <a:ext cx="6481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C470630-8EB8-4E1E-A75A-F6A2E9AB262D}"/>
              </a:ext>
            </a:extLst>
          </p:cNvPr>
          <p:cNvSpPr txBox="1"/>
          <p:nvPr/>
        </p:nvSpPr>
        <p:spPr>
          <a:xfrm>
            <a:off x="5572461" y="4184725"/>
            <a:ext cx="2802367" cy="369332"/>
          </a:xfrm>
          <a:prstGeom prst="rect">
            <a:avLst/>
          </a:prstGeom>
          <a:noFill/>
        </p:spPr>
        <p:txBody>
          <a:bodyPr wrap="square" rtlCol="0">
            <a:spAutoFit/>
          </a:bodyPr>
          <a:lstStyle/>
          <a:p>
            <a:r>
              <a:rPr lang="en-GB" dirty="0"/>
              <a:t>First affected cohort</a:t>
            </a:r>
          </a:p>
        </p:txBody>
      </p:sp>
    </p:spTree>
    <p:extLst>
      <p:ext uri="{BB962C8B-B14F-4D97-AF65-F5344CB8AC3E}">
        <p14:creationId xmlns:p14="http://schemas.microsoft.com/office/powerpoint/2010/main" val="2880007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A46867-89DA-C939-8977-AB684CE4D9AD}"/>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47FEABD-EB96-7B4E-D4BF-DF47FFC2C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FBB757-3388-137C-4971-9DAFBB3C4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C5EFD8-6CF8-1B90-D877-0E2056FBC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9B0C5C-6774-D49E-B174-4E9B4B01A1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6F73655-9B96-7787-9C80-8684F6966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D96CE2-E887-BE9F-5548-263B94F86EA1}"/>
              </a:ext>
            </a:extLst>
          </p:cNvPr>
          <p:cNvSpPr>
            <a:spLocks noGrp="1"/>
          </p:cNvSpPr>
          <p:nvPr>
            <p:ph type="title"/>
          </p:nvPr>
        </p:nvSpPr>
        <p:spPr>
          <a:xfrm>
            <a:off x="554304" y="278535"/>
            <a:ext cx="8894501" cy="1033669"/>
          </a:xfrm>
        </p:spPr>
        <p:txBody>
          <a:bodyPr>
            <a:normAutofit fontScale="90000"/>
          </a:bodyPr>
          <a:lstStyle/>
          <a:p>
            <a:r>
              <a:rPr lang="en-US" sz="4000" dirty="0">
                <a:solidFill>
                  <a:srgbClr val="FFFFFF"/>
                </a:solidFill>
              </a:rPr>
              <a:t>LEO D</a:t>
            </a:r>
            <a:r>
              <a:rPr lang="en-GB" sz="4000" dirty="0" err="1">
                <a:solidFill>
                  <a:srgbClr val="FFFFFF"/>
                </a:solidFill>
              </a:rPr>
              <a:t>atasets</a:t>
            </a:r>
            <a:r>
              <a:rPr lang="en-GB" sz="4000" dirty="0">
                <a:solidFill>
                  <a:srgbClr val="FFFFFF"/>
                </a:solidFill>
              </a:rPr>
              <a:t> for studying post-16 activities</a:t>
            </a:r>
          </a:p>
        </p:txBody>
      </p:sp>
      <p:pic>
        <p:nvPicPr>
          <p:cNvPr id="9" name="Graphic 8">
            <a:extLst>
              <a:ext uri="{FF2B5EF4-FFF2-40B4-BE49-F238E27FC236}">
                <a16:creationId xmlns:a16="http://schemas.microsoft.com/office/drawing/2014/main" id="{7FA89A4C-4863-E6F2-EAA4-BE410F75CA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graphicFrame>
        <p:nvGraphicFramePr>
          <p:cNvPr id="6" name="Content Placeholder 2">
            <a:extLst>
              <a:ext uri="{FF2B5EF4-FFF2-40B4-BE49-F238E27FC236}">
                <a16:creationId xmlns:a16="http://schemas.microsoft.com/office/drawing/2014/main" id="{2C43906D-CBDC-8523-5139-4C653E5051DE}"/>
              </a:ext>
            </a:extLst>
          </p:cNvPr>
          <p:cNvGraphicFramePr>
            <a:graphicFrameLocks noGrp="1"/>
          </p:cNvGraphicFramePr>
          <p:nvPr>
            <p:ph idx="1"/>
            <p:extLst>
              <p:ext uri="{D42A27DB-BD31-4B8C-83A1-F6EECF244321}">
                <p14:modId xmlns:p14="http://schemas.microsoft.com/office/powerpoint/2010/main" val="2133109730"/>
              </p:ext>
            </p:extLst>
          </p:nvPr>
        </p:nvGraphicFramePr>
        <p:xfrm>
          <a:off x="0" y="1718126"/>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11" name="Straight Connector 10">
            <a:extLst>
              <a:ext uri="{FF2B5EF4-FFF2-40B4-BE49-F238E27FC236}">
                <a16:creationId xmlns:a16="http://schemas.microsoft.com/office/drawing/2014/main" id="{6B476104-4670-D409-9319-EAD3D225C4A0}"/>
              </a:ext>
            </a:extLst>
          </p:cNvPr>
          <p:cNvCxnSpPr/>
          <p:nvPr/>
        </p:nvCxnSpPr>
        <p:spPr>
          <a:xfrm>
            <a:off x="6406179" y="2425257"/>
            <a:ext cx="0" cy="28942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156C2D-40E3-2795-3B0C-65AF3D0482ED}"/>
              </a:ext>
            </a:extLst>
          </p:cNvPr>
          <p:cNvCxnSpPr/>
          <p:nvPr/>
        </p:nvCxnSpPr>
        <p:spPr>
          <a:xfrm>
            <a:off x="4532423" y="4807731"/>
            <a:ext cx="0" cy="51172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027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A46867-89DA-C939-8977-AB684CE4D9AD}"/>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47FEABD-EB96-7B4E-D4BF-DF47FFC2C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FBB757-3388-137C-4971-9DAFBB3C4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C5EFD8-6CF8-1B90-D877-0E2056FBC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9B0C5C-6774-D49E-B174-4E9B4B01A1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6F73655-9B96-7787-9C80-8684F6966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D96CE2-E887-BE9F-5548-263B94F86EA1}"/>
              </a:ext>
            </a:extLst>
          </p:cNvPr>
          <p:cNvSpPr>
            <a:spLocks noGrp="1"/>
          </p:cNvSpPr>
          <p:nvPr>
            <p:ph type="title"/>
          </p:nvPr>
        </p:nvSpPr>
        <p:spPr>
          <a:xfrm>
            <a:off x="554304" y="278535"/>
            <a:ext cx="8894501" cy="1033669"/>
          </a:xfrm>
        </p:spPr>
        <p:txBody>
          <a:bodyPr>
            <a:normAutofit/>
          </a:bodyPr>
          <a:lstStyle/>
          <a:p>
            <a:r>
              <a:rPr lang="en-US" sz="4000" dirty="0">
                <a:solidFill>
                  <a:srgbClr val="FFFFFF"/>
                </a:solidFill>
              </a:rPr>
              <a:t>NCCIS monthly activity</a:t>
            </a:r>
            <a:endParaRPr lang="en-GB" sz="4000" dirty="0">
              <a:solidFill>
                <a:srgbClr val="FFFFFF"/>
              </a:solidFill>
            </a:endParaRPr>
          </a:p>
        </p:txBody>
      </p:sp>
      <p:pic>
        <p:nvPicPr>
          <p:cNvPr id="9" name="Graphic 8">
            <a:extLst>
              <a:ext uri="{FF2B5EF4-FFF2-40B4-BE49-F238E27FC236}">
                <a16:creationId xmlns:a16="http://schemas.microsoft.com/office/drawing/2014/main" id="{7FA89A4C-4863-E6F2-EAA4-BE410F75CA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15" name="Graphic 14">
            <a:extLst>
              <a:ext uri="{FF2B5EF4-FFF2-40B4-BE49-F238E27FC236}">
                <a16:creationId xmlns:a16="http://schemas.microsoft.com/office/drawing/2014/main" id="{3448381A-6F3C-402E-910B-A59E741534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16" name="Picture 15">
            <a:extLst>
              <a:ext uri="{FF2B5EF4-FFF2-40B4-BE49-F238E27FC236}">
                <a16:creationId xmlns:a16="http://schemas.microsoft.com/office/drawing/2014/main" id="{52493C3A-79DE-41F8-AE74-16E1F00A65C4}"/>
              </a:ext>
            </a:extLst>
          </p:cNvPr>
          <p:cNvPicPr>
            <a:picLocks noChangeAspect="1"/>
          </p:cNvPicPr>
          <p:nvPr/>
        </p:nvPicPr>
        <p:blipFill>
          <a:blip r:embed="rId5"/>
          <a:stretch>
            <a:fillRect/>
          </a:stretch>
        </p:blipFill>
        <p:spPr>
          <a:xfrm>
            <a:off x="554304" y="1866915"/>
            <a:ext cx="3124223" cy="1571636"/>
          </a:xfrm>
          <a:prstGeom prst="rect">
            <a:avLst/>
          </a:prstGeom>
        </p:spPr>
      </p:pic>
      <p:pic>
        <p:nvPicPr>
          <p:cNvPr id="18" name="Picture 17">
            <a:extLst>
              <a:ext uri="{FF2B5EF4-FFF2-40B4-BE49-F238E27FC236}">
                <a16:creationId xmlns:a16="http://schemas.microsoft.com/office/drawing/2014/main" id="{EE7918DD-D20A-4E74-95D3-5D1BD2FA74AA}"/>
              </a:ext>
            </a:extLst>
          </p:cNvPr>
          <p:cNvPicPr>
            <a:picLocks noChangeAspect="1"/>
          </p:cNvPicPr>
          <p:nvPr/>
        </p:nvPicPr>
        <p:blipFill>
          <a:blip r:embed="rId6"/>
          <a:stretch>
            <a:fillRect/>
          </a:stretch>
        </p:blipFill>
        <p:spPr>
          <a:xfrm>
            <a:off x="3845884" y="1875967"/>
            <a:ext cx="3476650" cy="1590687"/>
          </a:xfrm>
          <a:prstGeom prst="rect">
            <a:avLst/>
          </a:prstGeom>
        </p:spPr>
      </p:pic>
      <p:pic>
        <p:nvPicPr>
          <p:cNvPr id="20" name="Picture 19">
            <a:extLst>
              <a:ext uri="{FF2B5EF4-FFF2-40B4-BE49-F238E27FC236}">
                <a16:creationId xmlns:a16="http://schemas.microsoft.com/office/drawing/2014/main" id="{43BEB58F-A83D-4B85-ADD3-D098A1341232}"/>
              </a:ext>
            </a:extLst>
          </p:cNvPr>
          <p:cNvPicPr>
            <a:picLocks noChangeAspect="1"/>
          </p:cNvPicPr>
          <p:nvPr/>
        </p:nvPicPr>
        <p:blipFill>
          <a:blip r:embed="rId7"/>
          <a:stretch>
            <a:fillRect/>
          </a:stretch>
        </p:blipFill>
        <p:spPr>
          <a:xfrm>
            <a:off x="3872213" y="3866917"/>
            <a:ext cx="2628919" cy="1295409"/>
          </a:xfrm>
          <a:prstGeom prst="rect">
            <a:avLst/>
          </a:prstGeom>
        </p:spPr>
      </p:pic>
      <p:pic>
        <p:nvPicPr>
          <p:cNvPr id="22" name="Picture 21">
            <a:extLst>
              <a:ext uri="{FF2B5EF4-FFF2-40B4-BE49-F238E27FC236}">
                <a16:creationId xmlns:a16="http://schemas.microsoft.com/office/drawing/2014/main" id="{0ACF085A-99B1-4770-B335-3CA639F226B7}"/>
              </a:ext>
            </a:extLst>
          </p:cNvPr>
          <p:cNvPicPr>
            <a:picLocks noChangeAspect="1"/>
          </p:cNvPicPr>
          <p:nvPr/>
        </p:nvPicPr>
        <p:blipFill>
          <a:blip r:embed="rId8"/>
          <a:stretch>
            <a:fillRect/>
          </a:stretch>
        </p:blipFill>
        <p:spPr>
          <a:xfrm>
            <a:off x="7815593" y="1875967"/>
            <a:ext cx="3352825" cy="2200291"/>
          </a:xfrm>
          <a:prstGeom prst="rect">
            <a:avLst/>
          </a:prstGeom>
        </p:spPr>
      </p:pic>
      <p:pic>
        <p:nvPicPr>
          <p:cNvPr id="23" name="Picture 22">
            <a:extLst>
              <a:ext uri="{FF2B5EF4-FFF2-40B4-BE49-F238E27FC236}">
                <a16:creationId xmlns:a16="http://schemas.microsoft.com/office/drawing/2014/main" id="{5BA1D8FD-C45F-4921-B2A9-C90EC4495C8F}"/>
              </a:ext>
            </a:extLst>
          </p:cNvPr>
          <p:cNvPicPr>
            <a:picLocks noChangeAspect="1"/>
          </p:cNvPicPr>
          <p:nvPr/>
        </p:nvPicPr>
        <p:blipFill>
          <a:blip r:embed="rId9"/>
          <a:stretch>
            <a:fillRect/>
          </a:stretch>
        </p:blipFill>
        <p:spPr>
          <a:xfrm>
            <a:off x="543528" y="3504964"/>
            <a:ext cx="3228999" cy="1009657"/>
          </a:xfrm>
          <a:prstGeom prst="rect">
            <a:avLst/>
          </a:prstGeom>
        </p:spPr>
      </p:pic>
    </p:spTree>
    <p:extLst>
      <p:ext uri="{BB962C8B-B14F-4D97-AF65-F5344CB8AC3E}">
        <p14:creationId xmlns:p14="http://schemas.microsoft.com/office/powerpoint/2010/main" val="3897660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A82F391-9AD9-FF3D-FF8C-B9D7546248AB}"/>
              </a:ext>
            </a:extLst>
          </p:cNvPr>
          <p:cNvSpPr>
            <a:spLocks noGrp="1"/>
          </p:cNvSpPr>
          <p:nvPr>
            <p:ph type="title"/>
          </p:nvPr>
        </p:nvSpPr>
        <p:spPr>
          <a:xfrm>
            <a:off x="554304" y="278535"/>
            <a:ext cx="8358407" cy="1033669"/>
          </a:xfrm>
        </p:spPr>
        <p:txBody>
          <a:bodyPr>
            <a:normAutofit/>
          </a:bodyPr>
          <a:lstStyle/>
          <a:p>
            <a:r>
              <a:rPr lang="en-GB" sz="4000" dirty="0">
                <a:solidFill>
                  <a:srgbClr val="FFFFFF"/>
                </a:solidFill>
                <a:latin typeface="Arial" panose="020B0604020202020204" pitchFamily="34" charset="0"/>
                <a:cs typeface="Arial" panose="020B0604020202020204" pitchFamily="34" charset="0"/>
              </a:rPr>
              <a:t>Outcomes: Participation</a:t>
            </a:r>
          </a:p>
        </p:txBody>
      </p:sp>
      <p:sp>
        <p:nvSpPr>
          <p:cNvPr id="5" name="Content Placeholder 4">
            <a:extLst>
              <a:ext uri="{FF2B5EF4-FFF2-40B4-BE49-F238E27FC236}">
                <a16:creationId xmlns:a16="http://schemas.microsoft.com/office/drawing/2014/main" id="{9A9CF8D9-52D3-E160-92DB-392AE4ED967B}"/>
              </a:ext>
            </a:extLst>
          </p:cNvPr>
          <p:cNvSpPr>
            <a:spLocks noGrp="1"/>
          </p:cNvSpPr>
          <p:nvPr>
            <p:ph idx="1"/>
          </p:nvPr>
        </p:nvSpPr>
        <p:spPr>
          <a:xfrm>
            <a:off x="650058" y="1578739"/>
            <a:ext cx="10891879" cy="1030043"/>
          </a:xfrm>
        </p:spPr>
        <p:txBody>
          <a:bodyPr anchor="ctr">
            <a:normAutofit/>
          </a:bodyPr>
          <a:lstStyle/>
          <a:p>
            <a:pPr>
              <a:lnSpc>
                <a:spcPct val="110000"/>
              </a:lnSpc>
            </a:pPr>
            <a:r>
              <a:rPr lang="en-GB" sz="1800" dirty="0">
                <a:latin typeface="Arial" panose="020B0604020202020204" pitchFamily="34" charset="0"/>
                <a:cs typeface="Arial" panose="020B0604020202020204" pitchFamily="34" charset="0"/>
              </a:rPr>
              <a:t>Three enumeration dates each academic year (October, January, May) to coincide with School Census</a:t>
            </a:r>
          </a:p>
          <a:p>
            <a:pPr>
              <a:lnSpc>
                <a:spcPct val="110000"/>
              </a:lnSpc>
            </a:pPr>
            <a:r>
              <a:rPr lang="en-GB" sz="1800" dirty="0">
                <a:latin typeface="Arial" panose="020B0604020202020204" pitchFamily="34" charset="0"/>
                <a:cs typeface="Arial" panose="020B0604020202020204" pitchFamily="34" charset="0"/>
              </a:rPr>
              <a:t>Assign young people to an activity using the following hierarchy:</a:t>
            </a:r>
          </a:p>
        </p:txBody>
      </p:sp>
      <p:pic>
        <p:nvPicPr>
          <p:cNvPr id="9" name="Graphic 8">
            <a:extLst>
              <a:ext uri="{FF2B5EF4-FFF2-40B4-BE49-F238E27FC236}">
                <a16:creationId xmlns:a16="http://schemas.microsoft.com/office/drawing/2014/main" id="{31A49E4E-6B07-33AE-9BC4-871DD10DBB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graphicFrame>
        <p:nvGraphicFramePr>
          <p:cNvPr id="3" name="Table 3">
            <a:extLst>
              <a:ext uri="{FF2B5EF4-FFF2-40B4-BE49-F238E27FC236}">
                <a16:creationId xmlns:a16="http://schemas.microsoft.com/office/drawing/2014/main" id="{4C9B77ED-1092-4C80-B161-8BADD93F26AE}"/>
              </a:ext>
            </a:extLst>
          </p:cNvPr>
          <p:cNvGraphicFramePr>
            <a:graphicFrameLocks noGrp="1"/>
          </p:cNvGraphicFramePr>
          <p:nvPr>
            <p:extLst>
              <p:ext uri="{D42A27DB-BD31-4B8C-83A1-F6EECF244321}">
                <p14:modId xmlns:p14="http://schemas.microsoft.com/office/powerpoint/2010/main" val="746906867"/>
              </p:ext>
            </p:extLst>
          </p:nvPr>
        </p:nvGraphicFramePr>
        <p:xfrm>
          <a:off x="929341" y="2544603"/>
          <a:ext cx="8128000" cy="3337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279812018"/>
                    </a:ext>
                  </a:extLst>
                </a:gridCol>
                <a:gridCol w="4064000">
                  <a:extLst>
                    <a:ext uri="{9D8B030D-6E8A-4147-A177-3AD203B41FA5}">
                      <a16:colId xmlns:a16="http://schemas.microsoft.com/office/drawing/2014/main" val="3551314943"/>
                    </a:ext>
                  </a:extLst>
                </a:gridCol>
              </a:tblGrid>
              <a:tr h="370840">
                <a:tc>
                  <a:txBody>
                    <a:bodyPr/>
                    <a:lstStyle/>
                    <a:p>
                      <a:r>
                        <a:rPr lang="en-GB" dirty="0"/>
                        <a:t>Activity</a:t>
                      </a:r>
                    </a:p>
                  </a:txBody>
                  <a:tcPr/>
                </a:tc>
                <a:tc>
                  <a:txBody>
                    <a:bodyPr/>
                    <a:lstStyle/>
                    <a:p>
                      <a:r>
                        <a:rPr lang="en-GB" dirty="0"/>
                        <a:t>Source</a:t>
                      </a:r>
                    </a:p>
                  </a:txBody>
                  <a:tcPr/>
                </a:tc>
                <a:extLst>
                  <a:ext uri="{0D108BD9-81ED-4DB2-BD59-A6C34878D82A}">
                    <a16:rowId xmlns:a16="http://schemas.microsoft.com/office/drawing/2014/main" val="3493659529"/>
                  </a:ext>
                </a:extLst>
              </a:tr>
              <a:tr h="370840">
                <a:tc>
                  <a:txBody>
                    <a:bodyPr/>
                    <a:lstStyle/>
                    <a:p>
                      <a:r>
                        <a:rPr lang="en-GB" dirty="0">
                          <a:latin typeface="Arial" panose="020B0604020202020204" pitchFamily="34" charset="0"/>
                          <a:cs typeface="Arial" panose="020B0604020202020204" pitchFamily="34" charset="0"/>
                        </a:rPr>
                        <a:t>Custody</a:t>
                      </a:r>
                    </a:p>
                  </a:txBody>
                  <a:tcPr/>
                </a:tc>
                <a:tc>
                  <a:txBody>
                    <a:bodyPr/>
                    <a:lstStyle/>
                    <a:p>
                      <a:r>
                        <a:rPr lang="en-GB" dirty="0">
                          <a:latin typeface="Arial" panose="020B0604020202020204" pitchFamily="34" charset="0"/>
                          <a:cs typeface="Arial" panose="020B0604020202020204" pitchFamily="34" charset="0"/>
                        </a:rPr>
                        <a:t>NCCIS</a:t>
                      </a:r>
                    </a:p>
                  </a:txBody>
                  <a:tcPr/>
                </a:tc>
                <a:extLst>
                  <a:ext uri="{0D108BD9-81ED-4DB2-BD59-A6C34878D82A}">
                    <a16:rowId xmlns:a16="http://schemas.microsoft.com/office/drawing/2014/main" val="3933893066"/>
                  </a:ext>
                </a:extLst>
              </a:tr>
              <a:tr h="370840">
                <a:tc>
                  <a:txBody>
                    <a:bodyPr/>
                    <a:lstStyle/>
                    <a:p>
                      <a:r>
                        <a:rPr lang="en-GB" dirty="0">
                          <a:latin typeface="Arial" panose="020B0604020202020204" pitchFamily="34" charset="0"/>
                          <a:cs typeface="Arial" panose="020B0604020202020204" pitchFamily="34" charset="0"/>
                        </a:rPr>
                        <a:t>Enrolled at state school</a:t>
                      </a:r>
                    </a:p>
                  </a:txBody>
                  <a:tcPr/>
                </a:tc>
                <a:tc>
                  <a:txBody>
                    <a:bodyPr/>
                    <a:lstStyle/>
                    <a:p>
                      <a:r>
                        <a:rPr lang="en-GB" dirty="0">
                          <a:latin typeface="Arial" panose="020B0604020202020204" pitchFamily="34" charset="0"/>
                          <a:cs typeface="Arial" panose="020B0604020202020204" pitchFamily="34" charset="0"/>
                        </a:rPr>
                        <a:t>School Census</a:t>
                      </a:r>
                    </a:p>
                  </a:txBody>
                  <a:tcPr/>
                </a:tc>
                <a:extLst>
                  <a:ext uri="{0D108BD9-81ED-4DB2-BD59-A6C34878D82A}">
                    <a16:rowId xmlns:a16="http://schemas.microsoft.com/office/drawing/2014/main" val="2892979875"/>
                  </a:ext>
                </a:extLst>
              </a:tr>
              <a:tr h="370840">
                <a:tc>
                  <a:txBody>
                    <a:bodyPr/>
                    <a:lstStyle/>
                    <a:p>
                      <a:r>
                        <a:rPr lang="en-GB" dirty="0">
                          <a:latin typeface="Arial" panose="020B0604020202020204" pitchFamily="34" charset="0"/>
                          <a:cs typeface="Arial" panose="020B0604020202020204" pitchFamily="34" charset="0"/>
                        </a:rPr>
                        <a:t>Enrolled at FE provider</a:t>
                      </a:r>
                    </a:p>
                  </a:txBody>
                  <a:tcPr/>
                </a:tc>
                <a:tc>
                  <a:txBody>
                    <a:bodyPr/>
                    <a:lstStyle/>
                    <a:p>
                      <a:r>
                        <a:rPr lang="en-GB" dirty="0">
                          <a:latin typeface="Arial" panose="020B0604020202020204" pitchFamily="34" charset="0"/>
                          <a:cs typeface="Arial" panose="020B0604020202020204" pitchFamily="34" charset="0"/>
                        </a:rPr>
                        <a:t>ILR</a:t>
                      </a:r>
                    </a:p>
                  </a:txBody>
                  <a:tcPr/>
                </a:tc>
                <a:extLst>
                  <a:ext uri="{0D108BD9-81ED-4DB2-BD59-A6C34878D82A}">
                    <a16:rowId xmlns:a16="http://schemas.microsoft.com/office/drawing/2014/main" val="1720873836"/>
                  </a:ext>
                </a:extLst>
              </a:tr>
              <a:tr h="370840">
                <a:tc>
                  <a:txBody>
                    <a:bodyPr/>
                    <a:lstStyle/>
                    <a:p>
                      <a:r>
                        <a:rPr lang="en-GB" dirty="0">
                          <a:latin typeface="Arial" panose="020B0604020202020204" pitchFamily="34" charset="0"/>
                          <a:cs typeface="Arial" panose="020B0604020202020204" pitchFamily="34" charset="0"/>
                        </a:rPr>
                        <a:t>Enrolled at HE provider</a:t>
                      </a:r>
                    </a:p>
                  </a:txBody>
                  <a:tcPr/>
                </a:tc>
                <a:tc>
                  <a:txBody>
                    <a:bodyPr/>
                    <a:lstStyle/>
                    <a:p>
                      <a:r>
                        <a:rPr lang="en-GB" dirty="0">
                          <a:latin typeface="Arial" panose="020B0604020202020204" pitchFamily="34" charset="0"/>
                          <a:cs typeface="Arial" panose="020B0604020202020204" pitchFamily="34" charset="0"/>
                        </a:rPr>
                        <a:t>HE</a:t>
                      </a:r>
                    </a:p>
                  </a:txBody>
                  <a:tcPr/>
                </a:tc>
                <a:extLst>
                  <a:ext uri="{0D108BD9-81ED-4DB2-BD59-A6C34878D82A}">
                    <a16:rowId xmlns:a16="http://schemas.microsoft.com/office/drawing/2014/main" val="876465642"/>
                  </a:ext>
                </a:extLst>
              </a:tr>
              <a:tr h="370840">
                <a:tc>
                  <a:txBody>
                    <a:bodyPr/>
                    <a:lstStyle/>
                    <a:p>
                      <a:r>
                        <a:rPr lang="en-GB" dirty="0">
                          <a:latin typeface="Arial" panose="020B0604020202020204" pitchFamily="34" charset="0"/>
                          <a:cs typeface="Arial" panose="020B0604020202020204" pitchFamily="34" charset="0"/>
                        </a:rPr>
                        <a:t>In employment</a:t>
                      </a:r>
                    </a:p>
                  </a:txBody>
                  <a:tcPr/>
                </a:tc>
                <a:tc>
                  <a:txBody>
                    <a:bodyPr/>
                    <a:lstStyle/>
                    <a:p>
                      <a:r>
                        <a:rPr lang="en-GB" dirty="0">
                          <a:latin typeface="Arial" panose="020B0604020202020204" pitchFamily="34" charset="0"/>
                          <a:cs typeface="Arial" panose="020B0604020202020204" pitchFamily="34" charset="0"/>
                        </a:rPr>
                        <a:t>Employment</a:t>
                      </a:r>
                    </a:p>
                  </a:txBody>
                  <a:tcPr/>
                </a:tc>
                <a:extLst>
                  <a:ext uri="{0D108BD9-81ED-4DB2-BD59-A6C34878D82A}">
                    <a16:rowId xmlns:a16="http://schemas.microsoft.com/office/drawing/2014/main" val="4090740254"/>
                  </a:ext>
                </a:extLst>
              </a:tr>
              <a:tr h="370840">
                <a:tc>
                  <a:txBody>
                    <a:bodyPr/>
                    <a:lstStyle/>
                    <a:p>
                      <a:r>
                        <a:rPr lang="en-GB" dirty="0">
                          <a:latin typeface="Arial" panose="020B0604020202020204" pitchFamily="34" charset="0"/>
                          <a:cs typeface="Arial" panose="020B0604020202020204" pitchFamily="34" charset="0"/>
                        </a:rPr>
                        <a:t>NEET</a:t>
                      </a:r>
                    </a:p>
                  </a:txBody>
                  <a:tcPr/>
                </a:tc>
                <a:tc>
                  <a:txBody>
                    <a:bodyPr/>
                    <a:lstStyle/>
                    <a:p>
                      <a:r>
                        <a:rPr lang="en-GB" dirty="0">
                          <a:latin typeface="Arial" panose="020B0604020202020204" pitchFamily="34" charset="0"/>
                          <a:cs typeface="Arial" panose="020B0604020202020204" pitchFamily="34" charset="0"/>
                        </a:rPr>
                        <a:t>Benefits/ NCCIS</a:t>
                      </a:r>
                    </a:p>
                  </a:txBody>
                  <a:tcPr/>
                </a:tc>
                <a:extLst>
                  <a:ext uri="{0D108BD9-81ED-4DB2-BD59-A6C34878D82A}">
                    <a16:rowId xmlns:a16="http://schemas.microsoft.com/office/drawing/2014/main" val="528766326"/>
                  </a:ext>
                </a:extLst>
              </a:tr>
              <a:tr h="370840">
                <a:tc>
                  <a:txBody>
                    <a:bodyPr/>
                    <a:lstStyle/>
                    <a:p>
                      <a:r>
                        <a:rPr lang="en-GB" dirty="0">
                          <a:latin typeface="Arial" panose="020B0604020202020204" pitchFamily="34" charset="0"/>
                          <a:cs typeface="Arial" panose="020B0604020202020204" pitchFamily="34" charset="0"/>
                        </a:rPr>
                        <a:t>Other NCCIS activity not above</a:t>
                      </a:r>
                    </a:p>
                  </a:txBody>
                  <a:tcPr/>
                </a:tc>
                <a:tc>
                  <a:txBody>
                    <a:bodyPr/>
                    <a:lstStyle/>
                    <a:p>
                      <a:r>
                        <a:rPr lang="en-GB" dirty="0">
                          <a:latin typeface="Arial" panose="020B0604020202020204" pitchFamily="34" charset="0"/>
                          <a:cs typeface="Arial" panose="020B0604020202020204" pitchFamily="34" charset="0"/>
                        </a:rPr>
                        <a:t>NCCIS</a:t>
                      </a:r>
                    </a:p>
                  </a:txBody>
                  <a:tcPr/>
                </a:tc>
                <a:extLst>
                  <a:ext uri="{0D108BD9-81ED-4DB2-BD59-A6C34878D82A}">
                    <a16:rowId xmlns:a16="http://schemas.microsoft.com/office/drawing/2014/main" val="1417276888"/>
                  </a:ext>
                </a:extLst>
              </a:tr>
              <a:tr h="370840">
                <a:tc>
                  <a:txBody>
                    <a:bodyPr/>
                    <a:lstStyle/>
                    <a:p>
                      <a:r>
                        <a:rPr lang="en-GB" dirty="0">
                          <a:latin typeface="Arial" panose="020B0604020202020204" pitchFamily="34" charset="0"/>
                          <a:cs typeface="Arial" panose="020B0604020202020204" pitchFamily="34" charset="0"/>
                        </a:rPr>
                        <a:t>Not known</a:t>
                      </a: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56194218"/>
                  </a:ext>
                </a:extLst>
              </a:tr>
            </a:tbl>
          </a:graphicData>
        </a:graphic>
      </p:graphicFrame>
    </p:spTree>
    <p:extLst>
      <p:ext uri="{BB962C8B-B14F-4D97-AF65-F5344CB8AC3E}">
        <p14:creationId xmlns:p14="http://schemas.microsoft.com/office/powerpoint/2010/main" val="2734789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2F391-9AD9-FF3D-FF8C-B9D7546248AB}"/>
              </a:ext>
            </a:extLst>
          </p:cNvPr>
          <p:cNvSpPr>
            <a:spLocks noGrp="1"/>
          </p:cNvSpPr>
          <p:nvPr>
            <p:ph type="title"/>
          </p:nvPr>
        </p:nvSpPr>
        <p:spPr>
          <a:xfrm>
            <a:off x="554304" y="278535"/>
            <a:ext cx="8358407" cy="1033669"/>
          </a:xfrm>
        </p:spPr>
        <p:txBody>
          <a:bodyPr>
            <a:normAutofit/>
          </a:bodyPr>
          <a:lstStyle/>
          <a:p>
            <a:r>
              <a:rPr lang="en-GB" sz="4000" dirty="0">
                <a:solidFill>
                  <a:srgbClr val="FFFFFF"/>
                </a:solidFill>
              </a:rPr>
              <a:t>Outcomes: Activity (Oct Y12)</a:t>
            </a:r>
          </a:p>
        </p:txBody>
      </p:sp>
      <p:pic>
        <p:nvPicPr>
          <p:cNvPr id="9" name="Graphic 8">
            <a:extLst>
              <a:ext uri="{FF2B5EF4-FFF2-40B4-BE49-F238E27FC236}">
                <a16:creationId xmlns:a16="http://schemas.microsoft.com/office/drawing/2014/main" id="{31A49E4E-6B07-33AE-9BC4-871DD10DBB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11" name="Picture 10">
            <a:extLst>
              <a:ext uri="{FF2B5EF4-FFF2-40B4-BE49-F238E27FC236}">
                <a16:creationId xmlns:a16="http://schemas.microsoft.com/office/drawing/2014/main" id="{A341F371-904F-4C15-9CC3-ED2DE6DE5434}"/>
              </a:ext>
            </a:extLst>
          </p:cNvPr>
          <p:cNvPicPr>
            <a:picLocks noChangeAspect="1"/>
          </p:cNvPicPr>
          <p:nvPr/>
        </p:nvPicPr>
        <p:blipFill>
          <a:blip r:embed="rId5"/>
          <a:stretch>
            <a:fillRect/>
          </a:stretch>
        </p:blipFill>
        <p:spPr>
          <a:xfrm>
            <a:off x="988982" y="1869276"/>
            <a:ext cx="9310067" cy="4264824"/>
          </a:xfrm>
          <a:prstGeom prst="rect">
            <a:avLst/>
          </a:prstGeom>
        </p:spPr>
      </p:pic>
    </p:spTree>
    <p:extLst>
      <p:ext uri="{BB962C8B-B14F-4D97-AF65-F5344CB8AC3E}">
        <p14:creationId xmlns:p14="http://schemas.microsoft.com/office/powerpoint/2010/main" val="1950327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2F391-9AD9-FF3D-FF8C-B9D7546248AB}"/>
              </a:ext>
            </a:extLst>
          </p:cNvPr>
          <p:cNvSpPr>
            <a:spLocks noGrp="1"/>
          </p:cNvSpPr>
          <p:nvPr>
            <p:ph type="title"/>
          </p:nvPr>
        </p:nvSpPr>
        <p:spPr>
          <a:xfrm>
            <a:off x="554304" y="278535"/>
            <a:ext cx="8358407" cy="1033669"/>
          </a:xfrm>
        </p:spPr>
        <p:txBody>
          <a:bodyPr>
            <a:normAutofit/>
          </a:bodyPr>
          <a:lstStyle/>
          <a:p>
            <a:r>
              <a:rPr lang="en-GB" sz="4000" dirty="0">
                <a:solidFill>
                  <a:srgbClr val="FFFFFF"/>
                </a:solidFill>
              </a:rPr>
              <a:t>Outcomes: Sustained activity</a:t>
            </a:r>
          </a:p>
        </p:txBody>
      </p:sp>
      <p:pic>
        <p:nvPicPr>
          <p:cNvPr id="9" name="Graphic 8">
            <a:extLst>
              <a:ext uri="{FF2B5EF4-FFF2-40B4-BE49-F238E27FC236}">
                <a16:creationId xmlns:a16="http://schemas.microsoft.com/office/drawing/2014/main" id="{31A49E4E-6B07-33AE-9BC4-871DD10DBB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4" name="Picture 3">
            <a:extLst>
              <a:ext uri="{FF2B5EF4-FFF2-40B4-BE49-F238E27FC236}">
                <a16:creationId xmlns:a16="http://schemas.microsoft.com/office/drawing/2014/main" id="{21E91A74-98D3-489D-AEA9-0B338790556A}"/>
              </a:ext>
            </a:extLst>
          </p:cNvPr>
          <p:cNvPicPr>
            <a:picLocks noChangeAspect="1"/>
          </p:cNvPicPr>
          <p:nvPr/>
        </p:nvPicPr>
        <p:blipFill>
          <a:blip r:embed="rId5"/>
          <a:stretch>
            <a:fillRect/>
          </a:stretch>
        </p:blipFill>
        <p:spPr>
          <a:xfrm>
            <a:off x="1152495" y="2006586"/>
            <a:ext cx="8248710" cy="3657627"/>
          </a:xfrm>
          <a:prstGeom prst="rect">
            <a:avLst/>
          </a:prstGeom>
        </p:spPr>
      </p:pic>
    </p:spTree>
    <p:extLst>
      <p:ext uri="{BB962C8B-B14F-4D97-AF65-F5344CB8AC3E}">
        <p14:creationId xmlns:p14="http://schemas.microsoft.com/office/powerpoint/2010/main" val="597165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2F391-9AD9-FF3D-FF8C-B9D7546248AB}"/>
              </a:ext>
            </a:extLst>
          </p:cNvPr>
          <p:cNvSpPr>
            <a:spLocks noGrp="1"/>
          </p:cNvSpPr>
          <p:nvPr>
            <p:ph type="title"/>
          </p:nvPr>
        </p:nvSpPr>
        <p:spPr>
          <a:xfrm>
            <a:off x="554304" y="278535"/>
            <a:ext cx="8358407" cy="1033669"/>
          </a:xfrm>
        </p:spPr>
        <p:txBody>
          <a:bodyPr>
            <a:normAutofit/>
          </a:bodyPr>
          <a:lstStyle/>
          <a:p>
            <a:r>
              <a:rPr lang="en-GB" sz="4000" dirty="0">
                <a:solidFill>
                  <a:srgbClr val="FFFFFF"/>
                </a:solidFill>
              </a:rPr>
              <a:t>Outcomes: Attainment</a:t>
            </a:r>
          </a:p>
        </p:txBody>
      </p:sp>
      <p:sp>
        <p:nvSpPr>
          <p:cNvPr id="5" name="Content Placeholder 4">
            <a:extLst>
              <a:ext uri="{FF2B5EF4-FFF2-40B4-BE49-F238E27FC236}">
                <a16:creationId xmlns:a16="http://schemas.microsoft.com/office/drawing/2014/main" id="{9A9CF8D9-52D3-E160-92DB-392AE4ED967B}"/>
              </a:ext>
            </a:extLst>
          </p:cNvPr>
          <p:cNvSpPr>
            <a:spLocks noGrp="1"/>
          </p:cNvSpPr>
          <p:nvPr>
            <p:ph idx="1"/>
          </p:nvPr>
        </p:nvSpPr>
        <p:spPr>
          <a:xfrm>
            <a:off x="650058" y="1578739"/>
            <a:ext cx="10891879" cy="1030043"/>
          </a:xfrm>
        </p:spPr>
        <p:txBody>
          <a:bodyPr anchor="ctr">
            <a:normAutofit/>
          </a:bodyPr>
          <a:lstStyle/>
          <a:p>
            <a:pPr>
              <a:lnSpc>
                <a:spcPct val="110000"/>
              </a:lnSpc>
            </a:pPr>
            <a:r>
              <a:rPr lang="en-GB" sz="1800" dirty="0">
                <a:latin typeface="Arial" panose="020B0604020202020204" pitchFamily="34" charset="0"/>
                <a:cs typeface="Arial" panose="020B0604020202020204" pitchFamily="34" charset="0"/>
              </a:rPr>
              <a:t>For each academic year:</a:t>
            </a:r>
          </a:p>
        </p:txBody>
      </p:sp>
      <p:pic>
        <p:nvPicPr>
          <p:cNvPr id="9" name="Graphic 8">
            <a:extLst>
              <a:ext uri="{FF2B5EF4-FFF2-40B4-BE49-F238E27FC236}">
                <a16:creationId xmlns:a16="http://schemas.microsoft.com/office/drawing/2014/main" id="{31A49E4E-6B07-33AE-9BC4-871DD10DBB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graphicFrame>
        <p:nvGraphicFramePr>
          <p:cNvPr id="3" name="Table 3">
            <a:extLst>
              <a:ext uri="{FF2B5EF4-FFF2-40B4-BE49-F238E27FC236}">
                <a16:creationId xmlns:a16="http://schemas.microsoft.com/office/drawing/2014/main" id="{4C9B77ED-1092-4C80-B161-8BADD93F26AE}"/>
              </a:ext>
            </a:extLst>
          </p:cNvPr>
          <p:cNvGraphicFramePr>
            <a:graphicFrameLocks noGrp="1"/>
          </p:cNvGraphicFramePr>
          <p:nvPr>
            <p:extLst>
              <p:ext uri="{D42A27DB-BD31-4B8C-83A1-F6EECF244321}">
                <p14:modId xmlns:p14="http://schemas.microsoft.com/office/powerpoint/2010/main" val="130654737"/>
              </p:ext>
            </p:extLst>
          </p:nvPr>
        </p:nvGraphicFramePr>
        <p:xfrm>
          <a:off x="929341" y="2544603"/>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279812018"/>
                    </a:ext>
                  </a:extLst>
                </a:gridCol>
                <a:gridCol w="4064000">
                  <a:extLst>
                    <a:ext uri="{9D8B030D-6E8A-4147-A177-3AD203B41FA5}">
                      <a16:colId xmlns:a16="http://schemas.microsoft.com/office/drawing/2014/main" val="3551314943"/>
                    </a:ext>
                  </a:extLst>
                </a:gridCol>
              </a:tblGrid>
              <a:tr h="370840">
                <a:tc>
                  <a:txBody>
                    <a:bodyPr/>
                    <a:lstStyle/>
                    <a:p>
                      <a:r>
                        <a:rPr lang="en-GB" dirty="0"/>
                        <a:t>Level of attainment</a:t>
                      </a:r>
                    </a:p>
                  </a:txBody>
                  <a:tcPr/>
                </a:tc>
                <a:tc>
                  <a:txBody>
                    <a:bodyPr/>
                    <a:lstStyle/>
                    <a:p>
                      <a:r>
                        <a:rPr lang="en-GB" dirty="0"/>
                        <a:t>Source</a:t>
                      </a:r>
                    </a:p>
                  </a:txBody>
                  <a:tcPr/>
                </a:tc>
                <a:extLst>
                  <a:ext uri="{0D108BD9-81ED-4DB2-BD59-A6C34878D82A}">
                    <a16:rowId xmlns:a16="http://schemas.microsoft.com/office/drawing/2014/main" val="3493659529"/>
                  </a:ext>
                </a:extLst>
              </a:tr>
              <a:tr h="370840">
                <a:tc>
                  <a:txBody>
                    <a:bodyPr/>
                    <a:lstStyle/>
                    <a:p>
                      <a:r>
                        <a:rPr lang="en-GB" dirty="0">
                          <a:latin typeface="Arial" panose="020B0604020202020204" pitchFamily="34" charset="0"/>
                          <a:cs typeface="Arial" panose="020B0604020202020204" pitchFamily="34" charset="0"/>
                        </a:rPr>
                        <a:t>Qualification at NQF level 4 or above</a:t>
                      </a:r>
                    </a:p>
                  </a:txBody>
                  <a:tcPr/>
                </a:tc>
                <a:tc>
                  <a:txBody>
                    <a:bodyPr/>
                    <a:lstStyle/>
                    <a:p>
                      <a:r>
                        <a:rPr lang="en-GB" dirty="0">
                          <a:latin typeface="Arial" panose="020B0604020202020204" pitchFamily="34" charset="0"/>
                          <a:cs typeface="Arial" panose="020B0604020202020204" pitchFamily="34" charset="0"/>
                        </a:rPr>
                        <a:t>HESA/ ILR</a:t>
                      </a:r>
                    </a:p>
                  </a:txBody>
                  <a:tcPr/>
                </a:tc>
                <a:extLst>
                  <a:ext uri="{0D108BD9-81ED-4DB2-BD59-A6C34878D82A}">
                    <a16:rowId xmlns:a16="http://schemas.microsoft.com/office/drawing/2014/main" val="3933893066"/>
                  </a:ext>
                </a:extLst>
              </a:tr>
              <a:tr h="370840">
                <a:tc>
                  <a:txBody>
                    <a:bodyPr/>
                    <a:lstStyle/>
                    <a:p>
                      <a:r>
                        <a:rPr lang="en-GB" dirty="0">
                          <a:latin typeface="Arial" panose="020B0604020202020204" pitchFamily="34" charset="0"/>
                          <a:cs typeface="Arial" panose="020B0604020202020204" pitchFamily="34" charset="0"/>
                        </a:rPr>
                        <a:t>Qualifications equivalent to Level 3</a:t>
                      </a:r>
                    </a:p>
                  </a:txBody>
                  <a:tcPr/>
                </a:tc>
                <a:tc>
                  <a:txBody>
                    <a:bodyPr/>
                    <a:lstStyle/>
                    <a:p>
                      <a:r>
                        <a:rPr lang="en-GB" dirty="0">
                          <a:latin typeface="Arial" panose="020B0604020202020204" pitchFamily="34" charset="0"/>
                          <a:cs typeface="Arial" panose="020B0604020202020204" pitchFamily="34" charset="0"/>
                        </a:rPr>
                        <a:t>YPMAD</a:t>
                      </a:r>
                    </a:p>
                  </a:txBody>
                  <a:tcPr/>
                </a:tc>
                <a:extLst>
                  <a:ext uri="{0D108BD9-81ED-4DB2-BD59-A6C34878D82A}">
                    <a16:rowId xmlns:a16="http://schemas.microsoft.com/office/drawing/2014/main" val="2892979875"/>
                  </a:ext>
                </a:extLst>
              </a:tr>
              <a:tr h="370840">
                <a:tc>
                  <a:txBody>
                    <a:bodyPr/>
                    <a:lstStyle/>
                    <a:p>
                      <a:r>
                        <a:rPr lang="en-GB" dirty="0">
                          <a:latin typeface="Arial" panose="020B0604020202020204" pitchFamily="34" charset="0"/>
                          <a:cs typeface="Arial" panose="020B0604020202020204" pitchFamily="34" charset="0"/>
                        </a:rPr>
                        <a:t>Qualifications equivalent to Level 2</a:t>
                      </a:r>
                    </a:p>
                  </a:txBody>
                  <a:tcPr/>
                </a:tc>
                <a:tc>
                  <a:txBody>
                    <a:bodyPr/>
                    <a:lstStyle/>
                    <a:p>
                      <a:r>
                        <a:rPr lang="en-GB" dirty="0">
                          <a:latin typeface="Arial" panose="020B0604020202020204" pitchFamily="34" charset="0"/>
                          <a:cs typeface="Arial" panose="020B0604020202020204" pitchFamily="34" charset="0"/>
                        </a:rPr>
                        <a:t>YPMAD</a:t>
                      </a:r>
                    </a:p>
                  </a:txBody>
                  <a:tcPr/>
                </a:tc>
                <a:extLst>
                  <a:ext uri="{0D108BD9-81ED-4DB2-BD59-A6C34878D82A}">
                    <a16:rowId xmlns:a16="http://schemas.microsoft.com/office/drawing/2014/main" val="1720873836"/>
                  </a:ext>
                </a:extLst>
              </a:tr>
              <a:tr h="370840">
                <a:tc>
                  <a:txBody>
                    <a:bodyPr/>
                    <a:lstStyle/>
                    <a:p>
                      <a:r>
                        <a:rPr lang="en-GB" dirty="0">
                          <a:latin typeface="Arial" panose="020B0604020202020204" pitchFamily="34" charset="0"/>
                          <a:cs typeface="Arial" panose="020B0604020202020204" pitchFamily="34" charset="0"/>
                        </a:rPr>
                        <a:t>Qualifications equivalent </a:t>
                      </a:r>
                      <a:r>
                        <a:rPr lang="en-GB" dirty="0" err="1">
                          <a:latin typeface="Arial" panose="020B0604020202020204" pitchFamily="34" charset="0"/>
                          <a:cs typeface="Arial" panose="020B0604020202020204" pitchFamily="34" charset="0"/>
                        </a:rPr>
                        <a:t>tt</a:t>
                      </a:r>
                      <a:r>
                        <a:rPr lang="en-GB" dirty="0">
                          <a:latin typeface="Arial" panose="020B0604020202020204" pitchFamily="34" charset="0"/>
                          <a:cs typeface="Arial" panose="020B0604020202020204" pitchFamily="34" charset="0"/>
                        </a:rPr>
                        <a:t> Level 1</a:t>
                      </a:r>
                    </a:p>
                  </a:txBody>
                  <a:tcPr/>
                </a:tc>
                <a:tc>
                  <a:txBody>
                    <a:bodyPr/>
                    <a:lstStyle/>
                    <a:p>
                      <a:r>
                        <a:rPr lang="en-GB" dirty="0">
                          <a:latin typeface="Arial" panose="020B0604020202020204" pitchFamily="34" charset="0"/>
                          <a:cs typeface="Arial" panose="020B0604020202020204" pitchFamily="34" charset="0"/>
                        </a:rPr>
                        <a:t>YPMAD</a:t>
                      </a:r>
                    </a:p>
                  </a:txBody>
                  <a:tcPr/>
                </a:tc>
                <a:extLst>
                  <a:ext uri="{0D108BD9-81ED-4DB2-BD59-A6C34878D82A}">
                    <a16:rowId xmlns:a16="http://schemas.microsoft.com/office/drawing/2014/main" val="876465642"/>
                  </a:ext>
                </a:extLst>
              </a:tr>
              <a:tr h="370840">
                <a:tc>
                  <a:txBody>
                    <a:bodyPr/>
                    <a:lstStyle/>
                    <a:p>
                      <a:r>
                        <a:rPr lang="en-GB" dirty="0">
                          <a:latin typeface="Arial" panose="020B0604020202020204" pitchFamily="34" charset="0"/>
                          <a:cs typeface="Arial" panose="020B0604020202020204" pitchFamily="34" charset="0"/>
                        </a:rPr>
                        <a:t>GCSE English grade</a:t>
                      </a:r>
                    </a:p>
                  </a:txBody>
                  <a:tcPr/>
                </a:tc>
                <a:tc>
                  <a:txBody>
                    <a:bodyPr/>
                    <a:lstStyle/>
                    <a:p>
                      <a:r>
                        <a:rPr lang="en-GB" dirty="0">
                          <a:latin typeface="Arial" panose="020B0604020202020204" pitchFamily="34" charset="0"/>
                          <a:cs typeface="Arial" panose="020B0604020202020204" pitchFamily="34" charset="0"/>
                        </a:rPr>
                        <a:t>YPMAD</a:t>
                      </a:r>
                    </a:p>
                  </a:txBody>
                  <a:tcPr/>
                </a:tc>
                <a:extLst>
                  <a:ext uri="{0D108BD9-81ED-4DB2-BD59-A6C34878D82A}">
                    <a16:rowId xmlns:a16="http://schemas.microsoft.com/office/drawing/2014/main" val="4090740254"/>
                  </a:ext>
                </a:extLst>
              </a:tr>
              <a:tr h="370840">
                <a:tc>
                  <a:txBody>
                    <a:bodyPr/>
                    <a:lstStyle/>
                    <a:p>
                      <a:r>
                        <a:rPr lang="en-GB" dirty="0">
                          <a:latin typeface="Arial" panose="020B0604020202020204" pitchFamily="34" charset="0"/>
                          <a:cs typeface="Arial" panose="020B0604020202020204" pitchFamily="34" charset="0"/>
                        </a:rPr>
                        <a:t>GCSE Maths grade</a:t>
                      </a:r>
                    </a:p>
                  </a:txBody>
                  <a:tcPr/>
                </a:tc>
                <a:tc>
                  <a:txBody>
                    <a:bodyPr/>
                    <a:lstStyle/>
                    <a:p>
                      <a:r>
                        <a:rPr lang="en-GB" dirty="0">
                          <a:latin typeface="Arial" panose="020B0604020202020204" pitchFamily="34" charset="0"/>
                          <a:cs typeface="Arial" panose="020B0604020202020204" pitchFamily="34" charset="0"/>
                        </a:rPr>
                        <a:t>YPMAD</a:t>
                      </a:r>
                    </a:p>
                  </a:txBody>
                  <a:tcPr/>
                </a:tc>
                <a:extLst>
                  <a:ext uri="{0D108BD9-81ED-4DB2-BD59-A6C34878D82A}">
                    <a16:rowId xmlns:a16="http://schemas.microsoft.com/office/drawing/2014/main" val="528766326"/>
                  </a:ext>
                </a:extLst>
              </a:tr>
            </a:tbl>
          </a:graphicData>
        </a:graphic>
      </p:graphicFrame>
    </p:spTree>
    <p:extLst>
      <p:ext uri="{BB962C8B-B14F-4D97-AF65-F5344CB8AC3E}">
        <p14:creationId xmlns:p14="http://schemas.microsoft.com/office/powerpoint/2010/main" val="1178636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2F391-9AD9-FF3D-FF8C-B9D7546248AB}"/>
              </a:ext>
            </a:extLst>
          </p:cNvPr>
          <p:cNvSpPr>
            <a:spLocks noGrp="1"/>
          </p:cNvSpPr>
          <p:nvPr>
            <p:ph type="title"/>
          </p:nvPr>
        </p:nvSpPr>
        <p:spPr>
          <a:xfrm>
            <a:off x="554305" y="278535"/>
            <a:ext cx="7560992" cy="1033669"/>
          </a:xfrm>
        </p:spPr>
        <p:txBody>
          <a:bodyPr>
            <a:normAutofit/>
          </a:bodyPr>
          <a:lstStyle/>
          <a:p>
            <a:r>
              <a:rPr lang="en-GB" sz="4000" dirty="0">
                <a:solidFill>
                  <a:srgbClr val="FFFFFF"/>
                </a:solidFill>
              </a:rPr>
              <a:t>The problem of comparing cohorts</a:t>
            </a:r>
          </a:p>
        </p:txBody>
      </p:sp>
      <p:pic>
        <p:nvPicPr>
          <p:cNvPr id="9" name="Graphic 8">
            <a:extLst>
              <a:ext uri="{FF2B5EF4-FFF2-40B4-BE49-F238E27FC236}">
                <a16:creationId xmlns:a16="http://schemas.microsoft.com/office/drawing/2014/main" id="{31A49E4E-6B07-33AE-9BC4-871DD10DBB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10" name="Picture 9">
            <a:extLst>
              <a:ext uri="{FF2B5EF4-FFF2-40B4-BE49-F238E27FC236}">
                <a16:creationId xmlns:a16="http://schemas.microsoft.com/office/drawing/2014/main" id="{EA15F1EC-72C0-44D7-9633-6D8A34F55617}"/>
              </a:ext>
            </a:extLst>
          </p:cNvPr>
          <p:cNvPicPr>
            <a:picLocks noChangeAspect="1"/>
          </p:cNvPicPr>
          <p:nvPr/>
        </p:nvPicPr>
        <p:blipFill>
          <a:blip r:embed="rId5"/>
          <a:stretch>
            <a:fillRect/>
          </a:stretch>
        </p:blipFill>
        <p:spPr>
          <a:xfrm>
            <a:off x="459346" y="1597432"/>
            <a:ext cx="4395038" cy="4615157"/>
          </a:xfrm>
          <a:prstGeom prst="rect">
            <a:avLst/>
          </a:prstGeom>
        </p:spPr>
      </p:pic>
      <p:cxnSp>
        <p:nvCxnSpPr>
          <p:cNvPr id="12" name="Straight Arrow Connector 11">
            <a:extLst>
              <a:ext uri="{FF2B5EF4-FFF2-40B4-BE49-F238E27FC236}">
                <a16:creationId xmlns:a16="http://schemas.microsoft.com/office/drawing/2014/main" id="{07F0CFBC-7716-47BB-8D32-0697AE1C0A74}"/>
              </a:ext>
            </a:extLst>
          </p:cNvPr>
          <p:cNvCxnSpPr/>
          <p:nvPr/>
        </p:nvCxnSpPr>
        <p:spPr>
          <a:xfrm flipH="1">
            <a:off x="4854384" y="4437529"/>
            <a:ext cx="6481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C470630-8EB8-4E1E-A75A-F6A2E9AB262D}"/>
              </a:ext>
            </a:extLst>
          </p:cNvPr>
          <p:cNvSpPr txBox="1"/>
          <p:nvPr/>
        </p:nvSpPr>
        <p:spPr>
          <a:xfrm>
            <a:off x="5572461" y="4184725"/>
            <a:ext cx="2802367" cy="369332"/>
          </a:xfrm>
          <a:prstGeom prst="rect">
            <a:avLst/>
          </a:prstGeom>
          <a:noFill/>
        </p:spPr>
        <p:txBody>
          <a:bodyPr wrap="square" rtlCol="0">
            <a:spAutoFit/>
          </a:bodyPr>
          <a:lstStyle/>
          <a:p>
            <a:r>
              <a:rPr lang="en-GB" dirty="0"/>
              <a:t>First RPA affected cohort</a:t>
            </a:r>
          </a:p>
        </p:txBody>
      </p:sp>
      <p:cxnSp>
        <p:nvCxnSpPr>
          <p:cNvPr id="14" name="Straight Arrow Connector 13">
            <a:extLst>
              <a:ext uri="{FF2B5EF4-FFF2-40B4-BE49-F238E27FC236}">
                <a16:creationId xmlns:a16="http://schemas.microsoft.com/office/drawing/2014/main" id="{18F2D414-CB24-434C-A595-5FFE0218128A}"/>
              </a:ext>
            </a:extLst>
          </p:cNvPr>
          <p:cNvCxnSpPr/>
          <p:nvPr/>
        </p:nvCxnSpPr>
        <p:spPr>
          <a:xfrm flipH="1">
            <a:off x="4854384" y="3385072"/>
            <a:ext cx="6481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2A40C2E7-81C1-4C0A-A5FA-4A51B59B2FD3}"/>
              </a:ext>
            </a:extLst>
          </p:cNvPr>
          <p:cNvSpPr txBox="1"/>
          <p:nvPr/>
        </p:nvSpPr>
        <p:spPr>
          <a:xfrm>
            <a:off x="5502536" y="3153784"/>
            <a:ext cx="4308438" cy="369332"/>
          </a:xfrm>
          <a:prstGeom prst="rect">
            <a:avLst/>
          </a:prstGeom>
          <a:noFill/>
        </p:spPr>
        <p:txBody>
          <a:bodyPr wrap="square" rtlCol="0">
            <a:spAutoFit/>
          </a:bodyPr>
          <a:lstStyle/>
          <a:p>
            <a:r>
              <a:rPr lang="en-GB" dirty="0"/>
              <a:t>First cohort for which NCCIS is available</a:t>
            </a:r>
          </a:p>
        </p:txBody>
      </p:sp>
      <p:cxnSp>
        <p:nvCxnSpPr>
          <p:cNvPr id="16" name="Straight Arrow Connector 15">
            <a:extLst>
              <a:ext uri="{FF2B5EF4-FFF2-40B4-BE49-F238E27FC236}">
                <a16:creationId xmlns:a16="http://schemas.microsoft.com/office/drawing/2014/main" id="{DD598932-F9D5-4B09-8B90-931146B7A0CD}"/>
              </a:ext>
            </a:extLst>
          </p:cNvPr>
          <p:cNvCxnSpPr/>
          <p:nvPr/>
        </p:nvCxnSpPr>
        <p:spPr>
          <a:xfrm flipH="1">
            <a:off x="4854384" y="4740536"/>
            <a:ext cx="6481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C19C0401-CE21-47B7-B5EB-D537233CE245}"/>
              </a:ext>
            </a:extLst>
          </p:cNvPr>
          <p:cNvSpPr txBox="1"/>
          <p:nvPr/>
        </p:nvSpPr>
        <p:spPr>
          <a:xfrm>
            <a:off x="5572461" y="4555870"/>
            <a:ext cx="6160193" cy="646331"/>
          </a:xfrm>
          <a:prstGeom prst="rect">
            <a:avLst/>
          </a:prstGeom>
          <a:noFill/>
        </p:spPr>
        <p:txBody>
          <a:bodyPr wrap="square" rtlCol="0">
            <a:spAutoFit/>
          </a:bodyPr>
          <a:lstStyle/>
          <a:p>
            <a:r>
              <a:rPr lang="en-GB" dirty="0"/>
              <a:t>First cohort affected by conditions of funding (resit) changes and by Wolf Reforms</a:t>
            </a:r>
          </a:p>
        </p:txBody>
      </p:sp>
      <p:cxnSp>
        <p:nvCxnSpPr>
          <p:cNvPr id="20" name="Straight Arrow Connector 19">
            <a:extLst>
              <a:ext uri="{FF2B5EF4-FFF2-40B4-BE49-F238E27FC236}">
                <a16:creationId xmlns:a16="http://schemas.microsoft.com/office/drawing/2014/main" id="{E84734F3-E167-49A2-ADD2-1771469B86AF}"/>
              </a:ext>
            </a:extLst>
          </p:cNvPr>
          <p:cNvCxnSpPr/>
          <p:nvPr/>
        </p:nvCxnSpPr>
        <p:spPr>
          <a:xfrm flipH="1">
            <a:off x="4854384" y="5733447"/>
            <a:ext cx="6481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40AF366-D190-4426-ACAC-7485C005B147}"/>
              </a:ext>
            </a:extLst>
          </p:cNvPr>
          <p:cNvSpPr txBox="1"/>
          <p:nvPr/>
        </p:nvSpPr>
        <p:spPr>
          <a:xfrm>
            <a:off x="5572461" y="5522269"/>
            <a:ext cx="4517470" cy="369332"/>
          </a:xfrm>
          <a:prstGeom prst="rect">
            <a:avLst/>
          </a:prstGeom>
          <a:noFill/>
        </p:spPr>
        <p:txBody>
          <a:bodyPr wrap="square" rtlCol="0">
            <a:spAutoFit/>
          </a:bodyPr>
          <a:lstStyle/>
          <a:p>
            <a:r>
              <a:rPr lang="en-GB" dirty="0"/>
              <a:t>First cohort to take 9-1 GCSEs</a:t>
            </a:r>
          </a:p>
        </p:txBody>
      </p:sp>
    </p:spTree>
    <p:extLst>
      <p:ext uri="{BB962C8B-B14F-4D97-AF65-F5344CB8AC3E}">
        <p14:creationId xmlns:p14="http://schemas.microsoft.com/office/powerpoint/2010/main" val="394140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F9D6DB-0BCE-142A-2CE3-E74E6E648471}"/>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A376530-D502-20AF-C457-D41154F88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DDEA0F7-23D3-D1B9-3386-FEB79FDDC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668FA2-BDA0-E36D-86CA-776B09EEC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805AF6A-ED86-7FAF-B2FC-7B623DA71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0BDC8F-BA8F-4BAF-1124-D07DDEFA9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28CC4C-5BB6-1D35-C517-3E87D0FE5621}"/>
              </a:ext>
            </a:extLst>
          </p:cNvPr>
          <p:cNvSpPr>
            <a:spLocks noGrp="1"/>
          </p:cNvSpPr>
          <p:nvPr>
            <p:ph type="title"/>
          </p:nvPr>
        </p:nvSpPr>
        <p:spPr>
          <a:xfrm>
            <a:off x="554304" y="278535"/>
            <a:ext cx="9895951" cy="1033669"/>
          </a:xfrm>
        </p:spPr>
        <p:txBody>
          <a:bodyPr>
            <a:normAutofit/>
          </a:bodyPr>
          <a:lstStyle/>
          <a:p>
            <a:r>
              <a:rPr lang="en-US" sz="4000" dirty="0">
                <a:solidFill>
                  <a:srgbClr val="FFFFFF"/>
                </a:solidFill>
              </a:rPr>
              <a:t>Estimation</a:t>
            </a:r>
            <a:endParaRPr lang="en-GB" sz="4000" dirty="0">
              <a:solidFill>
                <a:srgbClr val="FFFFFF"/>
              </a:solidFill>
            </a:endParaRPr>
          </a:p>
        </p:txBody>
      </p:sp>
      <p:pic>
        <p:nvPicPr>
          <p:cNvPr id="9" name="Graphic 8">
            <a:extLst>
              <a:ext uri="{FF2B5EF4-FFF2-40B4-BE49-F238E27FC236}">
                <a16:creationId xmlns:a16="http://schemas.microsoft.com/office/drawing/2014/main" id="{392D1EC5-31FF-8CA3-D356-0597A87A44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0" name="Content Placeholder 4">
            <a:extLst>
              <a:ext uri="{FF2B5EF4-FFF2-40B4-BE49-F238E27FC236}">
                <a16:creationId xmlns:a16="http://schemas.microsoft.com/office/drawing/2014/main" id="{0EFFDD08-8702-C59C-E9F1-AE20D690D977}"/>
              </a:ext>
            </a:extLst>
          </p:cNvPr>
          <p:cNvSpPr>
            <a:spLocks noGrp="1"/>
          </p:cNvSpPr>
          <p:nvPr>
            <p:ph idx="1"/>
          </p:nvPr>
        </p:nvSpPr>
        <p:spPr>
          <a:xfrm>
            <a:off x="614995" y="1885278"/>
            <a:ext cx="10891879" cy="4694187"/>
          </a:xfrm>
        </p:spPr>
        <p:txBody>
          <a:bodyPr anchor="ctr">
            <a:normAutofit/>
          </a:bodyPr>
          <a:lstStyle/>
          <a:p>
            <a:pPr lvl="1">
              <a:lnSpc>
                <a:spcPct val="110000"/>
              </a:lnSpc>
            </a:pPr>
            <a:endParaRPr lang="en-GB" sz="1400" dirty="0">
              <a:cs typeface="Arial" panose="020B0604020202020204" pitchFamily="34" charset="0"/>
            </a:endParaRPr>
          </a:p>
          <a:p>
            <a:pPr marL="0" indent="0">
              <a:lnSpc>
                <a:spcPct val="110000"/>
              </a:lnSpc>
              <a:buNone/>
            </a:pPr>
            <a:endParaRPr lang="en-GB" sz="1800" dirty="0">
              <a:cs typeface="Arial" panose="020B0604020202020204" pitchFamily="34" charset="0"/>
            </a:endParaRPr>
          </a:p>
        </p:txBody>
      </p:sp>
      <p:pic>
        <p:nvPicPr>
          <p:cNvPr id="6" name="Picture 5">
            <a:extLst>
              <a:ext uri="{FF2B5EF4-FFF2-40B4-BE49-F238E27FC236}">
                <a16:creationId xmlns:a16="http://schemas.microsoft.com/office/drawing/2014/main" id="{09751640-6F74-499A-99BB-E69692BF2A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304" y="1629909"/>
            <a:ext cx="10113357" cy="954089"/>
          </a:xfrm>
          <a:prstGeom prst="rect">
            <a:avLst/>
          </a:prstGeom>
        </p:spPr>
      </p:pic>
      <p:sp>
        <p:nvSpPr>
          <p:cNvPr id="20" name="TextBox 19">
            <a:extLst>
              <a:ext uri="{FF2B5EF4-FFF2-40B4-BE49-F238E27FC236}">
                <a16:creationId xmlns:a16="http://schemas.microsoft.com/office/drawing/2014/main" id="{0C651D1A-36D9-43E5-A88E-052693662709}"/>
              </a:ext>
            </a:extLst>
          </p:cNvPr>
          <p:cNvSpPr txBox="1"/>
          <p:nvPr/>
        </p:nvSpPr>
        <p:spPr>
          <a:xfrm>
            <a:off x="913726" y="2456484"/>
            <a:ext cx="8237766" cy="4247317"/>
          </a:xfrm>
          <a:prstGeom prst="rect">
            <a:avLst/>
          </a:prstGeom>
          <a:noFill/>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Gender</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Ethnic background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English as additional language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percentage of secondary school time eligible for Free School Meals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ever looked after from age 15 onwards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indicator variables for ever special educational needs,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ever special educational needs at secondary;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absence rates at ages 14 and 15</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ever permanently excluded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suspended once age 14; suspended once age 15</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suspended two or more times age 14 suspended two or more times age 15</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prior attainment:</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KS4 standardised score</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KS2 standardised score</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KS1 standardised score</a:t>
            </a:r>
          </a:p>
        </p:txBody>
      </p:sp>
    </p:spTree>
    <p:extLst>
      <p:ext uri="{BB962C8B-B14F-4D97-AF65-F5344CB8AC3E}">
        <p14:creationId xmlns:p14="http://schemas.microsoft.com/office/powerpoint/2010/main" val="3292744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F9D6DB-0BCE-142A-2CE3-E74E6E648471}"/>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A376530-D502-20AF-C457-D41154F88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DDEA0F7-23D3-D1B9-3386-FEB79FDDC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668FA2-BDA0-E36D-86CA-776B09EEC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805AF6A-ED86-7FAF-B2FC-7B623DA71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0BDC8F-BA8F-4BAF-1124-D07DDEFA9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28CC4C-5BB6-1D35-C517-3E87D0FE5621}"/>
              </a:ext>
            </a:extLst>
          </p:cNvPr>
          <p:cNvSpPr>
            <a:spLocks noGrp="1"/>
          </p:cNvSpPr>
          <p:nvPr>
            <p:ph type="title"/>
          </p:nvPr>
        </p:nvSpPr>
        <p:spPr>
          <a:xfrm>
            <a:off x="554304" y="278535"/>
            <a:ext cx="9895951" cy="1033669"/>
          </a:xfrm>
        </p:spPr>
        <p:txBody>
          <a:bodyPr>
            <a:normAutofit/>
          </a:bodyPr>
          <a:lstStyle/>
          <a:p>
            <a:r>
              <a:rPr lang="en-US" sz="4000" dirty="0">
                <a:solidFill>
                  <a:srgbClr val="FFFFFF"/>
                </a:solidFill>
              </a:rPr>
              <a:t>Results: Sustained participation at 16</a:t>
            </a:r>
            <a:endParaRPr lang="en-GB" sz="4000" dirty="0">
              <a:solidFill>
                <a:srgbClr val="FFFFFF"/>
              </a:solidFill>
            </a:endParaRPr>
          </a:p>
        </p:txBody>
      </p:sp>
      <p:pic>
        <p:nvPicPr>
          <p:cNvPr id="9" name="Graphic 8">
            <a:extLst>
              <a:ext uri="{FF2B5EF4-FFF2-40B4-BE49-F238E27FC236}">
                <a16:creationId xmlns:a16="http://schemas.microsoft.com/office/drawing/2014/main" id="{392D1EC5-31FF-8CA3-D356-0597A87A44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0" name="Content Placeholder 4">
            <a:extLst>
              <a:ext uri="{FF2B5EF4-FFF2-40B4-BE49-F238E27FC236}">
                <a16:creationId xmlns:a16="http://schemas.microsoft.com/office/drawing/2014/main" id="{0EFFDD08-8702-C59C-E9F1-AE20D690D977}"/>
              </a:ext>
            </a:extLst>
          </p:cNvPr>
          <p:cNvSpPr>
            <a:spLocks noGrp="1"/>
          </p:cNvSpPr>
          <p:nvPr>
            <p:ph idx="1"/>
          </p:nvPr>
        </p:nvSpPr>
        <p:spPr>
          <a:xfrm>
            <a:off x="614995" y="1885278"/>
            <a:ext cx="10891879" cy="4694187"/>
          </a:xfrm>
        </p:spPr>
        <p:txBody>
          <a:bodyPr anchor="ctr">
            <a:normAutofit/>
          </a:bodyPr>
          <a:lstStyle/>
          <a:p>
            <a:pPr lvl="1">
              <a:lnSpc>
                <a:spcPct val="110000"/>
              </a:lnSpc>
            </a:pPr>
            <a:endParaRPr lang="en-GB" sz="1400" dirty="0">
              <a:cs typeface="Arial" panose="020B0604020202020204" pitchFamily="34" charset="0"/>
            </a:endParaRPr>
          </a:p>
          <a:p>
            <a:pPr marL="0" indent="0">
              <a:lnSpc>
                <a:spcPct val="110000"/>
              </a:lnSpc>
              <a:buNone/>
            </a:pPr>
            <a:endParaRPr lang="en-GB" sz="1800" dirty="0">
              <a:cs typeface="Arial" panose="020B0604020202020204" pitchFamily="34" charset="0"/>
            </a:endParaRPr>
          </a:p>
        </p:txBody>
      </p:sp>
      <p:pic>
        <p:nvPicPr>
          <p:cNvPr id="11" name="Picture 10">
            <a:extLst>
              <a:ext uri="{FF2B5EF4-FFF2-40B4-BE49-F238E27FC236}">
                <a16:creationId xmlns:a16="http://schemas.microsoft.com/office/drawing/2014/main" id="{F2BAB4A6-11C2-4A6E-971C-9E2D04F61854}"/>
              </a:ext>
            </a:extLst>
          </p:cNvPr>
          <p:cNvPicPr>
            <a:picLocks noChangeAspect="1"/>
          </p:cNvPicPr>
          <p:nvPr/>
        </p:nvPicPr>
        <p:blipFill>
          <a:blip r:embed="rId5"/>
          <a:stretch>
            <a:fillRect/>
          </a:stretch>
        </p:blipFill>
        <p:spPr>
          <a:xfrm>
            <a:off x="1215385" y="1843490"/>
            <a:ext cx="8530988" cy="4593610"/>
          </a:xfrm>
          <a:prstGeom prst="rect">
            <a:avLst/>
          </a:prstGeom>
        </p:spPr>
      </p:pic>
    </p:spTree>
    <p:extLst>
      <p:ext uri="{BB962C8B-B14F-4D97-AF65-F5344CB8AC3E}">
        <p14:creationId xmlns:p14="http://schemas.microsoft.com/office/powerpoint/2010/main" val="1667477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2F391-9AD9-FF3D-FF8C-B9D7546248AB}"/>
              </a:ext>
            </a:extLst>
          </p:cNvPr>
          <p:cNvSpPr>
            <a:spLocks noGrp="1"/>
          </p:cNvSpPr>
          <p:nvPr>
            <p:ph type="title"/>
          </p:nvPr>
        </p:nvSpPr>
        <p:spPr>
          <a:xfrm>
            <a:off x="554304" y="278535"/>
            <a:ext cx="9895951" cy="1033669"/>
          </a:xfrm>
        </p:spPr>
        <p:txBody>
          <a:bodyPr>
            <a:normAutofit/>
          </a:bodyPr>
          <a:lstStyle/>
          <a:p>
            <a:r>
              <a:rPr lang="en-GB" sz="4000">
                <a:solidFill>
                  <a:srgbClr val="FFFFFF"/>
                </a:solidFill>
              </a:rPr>
              <a:t>Introduction</a:t>
            </a:r>
          </a:p>
        </p:txBody>
      </p:sp>
      <p:sp>
        <p:nvSpPr>
          <p:cNvPr id="5" name="Content Placeholder 4">
            <a:extLst>
              <a:ext uri="{FF2B5EF4-FFF2-40B4-BE49-F238E27FC236}">
                <a16:creationId xmlns:a16="http://schemas.microsoft.com/office/drawing/2014/main" id="{9A9CF8D9-52D3-E160-92DB-392AE4ED967B}"/>
              </a:ext>
            </a:extLst>
          </p:cNvPr>
          <p:cNvSpPr>
            <a:spLocks noGrp="1"/>
          </p:cNvSpPr>
          <p:nvPr>
            <p:ph idx="1"/>
          </p:nvPr>
        </p:nvSpPr>
        <p:spPr>
          <a:xfrm>
            <a:off x="614995" y="1885279"/>
            <a:ext cx="10891879" cy="2856990"/>
          </a:xfrm>
        </p:spPr>
        <p:txBody>
          <a:bodyPr anchor="ctr">
            <a:normAutofit/>
          </a:bodyPr>
          <a:lstStyle/>
          <a:p>
            <a:pPr>
              <a:lnSpc>
                <a:spcPct val="110000"/>
              </a:lnSpc>
            </a:pPr>
            <a:r>
              <a:rPr lang="en-GB" sz="2400" dirty="0">
                <a:latin typeface="Arial" panose="020B0604020202020204" pitchFamily="34" charset="0"/>
                <a:cs typeface="Arial" panose="020B0604020202020204" pitchFamily="34" charset="0"/>
              </a:rPr>
              <a:t>Applying the PICO Framework to studies using administrative data</a:t>
            </a:r>
          </a:p>
          <a:p>
            <a:pPr>
              <a:lnSpc>
                <a:spcPct val="110000"/>
              </a:lnSpc>
            </a:pPr>
            <a:r>
              <a:rPr lang="en-GB" sz="2400" dirty="0">
                <a:latin typeface="Arial" panose="020B0604020202020204" pitchFamily="34" charset="0"/>
                <a:cs typeface="Arial" panose="020B0604020202020204" pitchFamily="34" charset="0"/>
              </a:rPr>
              <a:t>Two examples using the Longitudinal Education Outcomes (LEO) database to study post-16 transitions</a:t>
            </a:r>
          </a:p>
          <a:p>
            <a:pPr lvl="1">
              <a:lnSpc>
                <a:spcPct val="110000"/>
              </a:lnSpc>
            </a:pPr>
            <a:r>
              <a:rPr lang="en-GB" sz="2000" dirty="0">
                <a:latin typeface="Arial" panose="020B0604020202020204" pitchFamily="34" charset="0"/>
                <a:cs typeface="Arial" panose="020B0604020202020204" pitchFamily="34" charset="0"/>
              </a:rPr>
              <a:t>Raising the participation age</a:t>
            </a:r>
          </a:p>
          <a:p>
            <a:pPr lvl="1">
              <a:lnSpc>
                <a:spcPct val="110000"/>
              </a:lnSpc>
            </a:pPr>
            <a:r>
              <a:rPr lang="en-GB" sz="2000" dirty="0">
                <a:latin typeface="Arial" panose="020B0604020202020204" pitchFamily="34" charset="0"/>
                <a:cs typeface="Arial" panose="020B0604020202020204" pitchFamily="34" charset="0"/>
              </a:rPr>
              <a:t>Post-16 education pathways for lower-attaining young people </a:t>
            </a:r>
          </a:p>
        </p:txBody>
      </p:sp>
      <p:pic>
        <p:nvPicPr>
          <p:cNvPr id="9" name="Graphic 8">
            <a:extLst>
              <a:ext uri="{FF2B5EF4-FFF2-40B4-BE49-F238E27FC236}">
                <a16:creationId xmlns:a16="http://schemas.microsoft.com/office/drawing/2014/main" id="{31A49E4E-6B07-33AE-9BC4-871DD10DBB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2910742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F9D6DB-0BCE-142A-2CE3-E74E6E648471}"/>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A376530-D502-20AF-C457-D41154F88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DDEA0F7-23D3-D1B9-3386-FEB79FDDC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668FA2-BDA0-E36D-86CA-776B09EEC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805AF6A-ED86-7FAF-B2FC-7B623DA71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0BDC8F-BA8F-4BAF-1124-D07DDEFA9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28CC4C-5BB6-1D35-C517-3E87D0FE5621}"/>
              </a:ext>
            </a:extLst>
          </p:cNvPr>
          <p:cNvSpPr>
            <a:spLocks noGrp="1"/>
          </p:cNvSpPr>
          <p:nvPr>
            <p:ph type="title"/>
          </p:nvPr>
        </p:nvSpPr>
        <p:spPr>
          <a:xfrm>
            <a:off x="554304" y="278535"/>
            <a:ext cx="9895951" cy="1033669"/>
          </a:xfrm>
        </p:spPr>
        <p:txBody>
          <a:bodyPr>
            <a:normAutofit/>
          </a:bodyPr>
          <a:lstStyle/>
          <a:p>
            <a:r>
              <a:rPr lang="en-US" sz="4000" dirty="0">
                <a:solidFill>
                  <a:srgbClr val="FFFFFF"/>
                </a:solidFill>
              </a:rPr>
              <a:t>Results: Low attainers at KS4</a:t>
            </a:r>
            <a:endParaRPr lang="en-GB" sz="4000" dirty="0">
              <a:solidFill>
                <a:srgbClr val="FFFFFF"/>
              </a:solidFill>
            </a:endParaRPr>
          </a:p>
        </p:txBody>
      </p:sp>
      <p:pic>
        <p:nvPicPr>
          <p:cNvPr id="9" name="Graphic 8">
            <a:extLst>
              <a:ext uri="{FF2B5EF4-FFF2-40B4-BE49-F238E27FC236}">
                <a16:creationId xmlns:a16="http://schemas.microsoft.com/office/drawing/2014/main" id="{392D1EC5-31FF-8CA3-D356-0597A87A44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0" name="Content Placeholder 4">
            <a:extLst>
              <a:ext uri="{FF2B5EF4-FFF2-40B4-BE49-F238E27FC236}">
                <a16:creationId xmlns:a16="http://schemas.microsoft.com/office/drawing/2014/main" id="{0EFFDD08-8702-C59C-E9F1-AE20D690D977}"/>
              </a:ext>
            </a:extLst>
          </p:cNvPr>
          <p:cNvSpPr>
            <a:spLocks noGrp="1"/>
          </p:cNvSpPr>
          <p:nvPr>
            <p:ph idx="1"/>
          </p:nvPr>
        </p:nvSpPr>
        <p:spPr>
          <a:xfrm>
            <a:off x="614995" y="1885278"/>
            <a:ext cx="10891879" cy="4694187"/>
          </a:xfrm>
        </p:spPr>
        <p:txBody>
          <a:bodyPr anchor="ctr">
            <a:normAutofit/>
          </a:bodyPr>
          <a:lstStyle/>
          <a:p>
            <a:pPr lvl="1">
              <a:lnSpc>
                <a:spcPct val="110000"/>
              </a:lnSpc>
            </a:pPr>
            <a:endParaRPr lang="en-GB" sz="1400" dirty="0">
              <a:cs typeface="Arial" panose="020B0604020202020204" pitchFamily="34" charset="0"/>
            </a:endParaRPr>
          </a:p>
          <a:p>
            <a:pPr marL="0" indent="0">
              <a:lnSpc>
                <a:spcPct val="110000"/>
              </a:lnSpc>
              <a:buNone/>
            </a:pPr>
            <a:endParaRPr lang="en-GB" sz="1800" dirty="0">
              <a:cs typeface="Arial" panose="020B0604020202020204" pitchFamily="34" charset="0"/>
            </a:endParaRPr>
          </a:p>
        </p:txBody>
      </p:sp>
      <p:pic>
        <p:nvPicPr>
          <p:cNvPr id="4" name="Picture 3">
            <a:extLst>
              <a:ext uri="{FF2B5EF4-FFF2-40B4-BE49-F238E27FC236}">
                <a16:creationId xmlns:a16="http://schemas.microsoft.com/office/drawing/2014/main" id="{454AD2A9-F419-44B8-8625-CB6DF371313E}"/>
              </a:ext>
            </a:extLst>
          </p:cNvPr>
          <p:cNvPicPr>
            <a:picLocks noChangeAspect="1"/>
          </p:cNvPicPr>
          <p:nvPr/>
        </p:nvPicPr>
        <p:blipFill>
          <a:blip r:embed="rId5"/>
          <a:stretch>
            <a:fillRect/>
          </a:stretch>
        </p:blipFill>
        <p:spPr>
          <a:xfrm>
            <a:off x="958014" y="1885277"/>
            <a:ext cx="8820167" cy="4449815"/>
          </a:xfrm>
          <a:prstGeom prst="rect">
            <a:avLst/>
          </a:prstGeom>
        </p:spPr>
      </p:pic>
    </p:spTree>
    <p:extLst>
      <p:ext uri="{BB962C8B-B14F-4D97-AF65-F5344CB8AC3E}">
        <p14:creationId xmlns:p14="http://schemas.microsoft.com/office/powerpoint/2010/main" val="1375152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F9D6DB-0BCE-142A-2CE3-E74E6E648471}"/>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A376530-D502-20AF-C457-D41154F88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DDEA0F7-23D3-D1B9-3386-FEB79FDDC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668FA2-BDA0-E36D-86CA-776B09EEC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805AF6A-ED86-7FAF-B2FC-7B623DA71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0BDC8F-BA8F-4BAF-1124-D07DDEFA9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28CC4C-5BB6-1D35-C517-3E87D0FE5621}"/>
              </a:ext>
            </a:extLst>
          </p:cNvPr>
          <p:cNvSpPr>
            <a:spLocks noGrp="1"/>
          </p:cNvSpPr>
          <p:nvPr>
            <p:ph type="title"/>
          </p:nvPr>
        </p:nvSpPr>
        <p:spPr>
          <a:xfrm>
            <a:off x="554304" y="278535"/>
            <a:ext cx="8840419" cy="1033669"/>
          </a:xfrm>
        </p:spPr>
        <p:txBody>
          <a:bodyPr>
            <a:normAutofit fontScale="90000"/>
          </a:bodyPr>
          <a:lstStyle/>
          <a:p>
            <a:r>
              <a:rPr lang="en-US" sz="4000" dirty="0">
                <a:solidFill>
                  <a:srgbClr val="FFFFFF"/>
                </a:solidFill>
              </a:rPr>
              <a:t>Results: Attainment at 18 and earnings at 20</a:t>
            </a:r>
            <a:endParaRPr lang="en-GB" sz="4000" dirty="0">
              <a:solidFill>
                <a:srgbClr val="FFFFFF"/>
              </a:solidFill>
            </a:endParaRPr>
          </a:p>
        </p:txBody>
      </p:sp>
      <p:pic>
        <p:nvPicPr>
          <p:cNvPr id="9" name="Graphic 8">
            <a:extLst>
              <a:ext uri="{FF2B5EF4-FFF2-40B4-BE49-F238E27FC236}">
                <a16:creationId xmlns:a16="http://schemas.microsoft.com/office/drawing/2014/main" id="{392D1EC5-31FF-8CA3-D356-0597A87A44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0" name="Content Placeholder 4">
            <a:extLst>
              <a:ext uri="{FF2B5EF4-FFF2-40B4-BE49-F238E27FC236}">
                <a16:creationId xmlns:a16="http://schemas.microsoft.com/office/drawing/2014/main" id="{0EFFDD08-8702-C59C-E9F1-AE20D690D977}"/>
              </a:ext>
            </a:extLst>
          </p:cNvPr>
          <p:cNvSpPr>
            <a:spLocks noGrp="1"/>
          </p:cNvSpPr>
          <p:nvPr>
            <p:ph idx="1"/>
          </p:nvPr>
        </p:nvSpPr>
        <p:spPr>
          <a:xfrm>
            <a:off x="614995" y="1885278"/>
            <a:ext cx="10891879" cy="4694187"/>
          </a:xfrm>
        </p:spPr>
        <p:txBody>
          <a:bodyPr anchor="ctr">
            <a:normAutofit/>
          </a:bodyPr>
          <a:lstStyle/>
          <a:p>
            <a:pPr lvl="1">
              <a:lnSpc>
                <a:spcPct val="110000"/>
              </a:lnSpc>
            </a:pPr>
            <a:endParaRPr lang="en-GB" sz="1400" dirty="0">
              <a:cs typeface="Arial" panose="020B0604020202020204" pitchFamily="34" charset="0"/>
            </a:endParaRPr>
          </a:p>
          <a:p>
            <a:pPr marL="0" indent="0">
              <a:lnSpc>
                <a:spcPct val="110000"/>
              </a:lnSpc>
              <a:buNone/>
            </a:pPr>
            <a:endParaRPr lang="en-GB" sz="1800" dirty="0">
              <a:cs typeface="Arial" panose="020B0604020202020204" pitchFamily="34" charset="0"/>
            </a:endParaRPr>
          </a:p>
        </p:txBody>
      </p:sp>
      <p:pic>
        <p:nvPicPr>
          <p:cNvPr id="4" name="Picture 3">
            <a:extLst>
              <a:ext uri="{FF2B5EF4-FFF2-40B4-BE49-F238E27FC236}">
                <a16:creationId xmlns:a16="http://schemas.microsoft.com/office/drawing/2014/main" id="{0760E882-2FDE-4975-8011-1AE10E38DD91}"/>
              </a:ext>
            </a:extLst>
          </p:cNvPr>
          <p:cNvPicPr>
            <a:picLocks noChangeAspect="1"/>
          </p:cNvPicPr>
          <p:nvPr/>
        </p:nvPicPr>
        <p:blipFill>
          <a:blip r:embed="rId5"/>
          <a:stretch>
            <a:fillRect/>
          </a:stretch>
        </p:blipFill>
        <p:spPr>
          <a:xfrm>
            <a:off x="1347157" y="2153562"/>
            <a:ext cx="7892707" cy="4448260"/>
          </a:xfrm>
          <a:prstGeom prst="rect">
            <a:avLst/>
          </a:prstGeom>
        </p:spPr>
      </p:pic>
    </p:spTree>
    <p:extLst>
      <p:ext uri="{BB962C8B-B14F-4D97-AF65-F5344CB8AC3E}">
        <p14:creationId xmlns:p14="http://schemas.microsoft.com/office/powerpoint/2010/main" val="3787749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F9D6DB-0BCE-142A-2CE3-E74E6E648471}"/>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A376530-D502-20AF-C457-D41154F88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DDEA0F7-23D3-D1B9-3386-FEB79FDDC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668FA2-BDA0-E36D-86CA-776B09EEC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805AF6A-ED86-7FAF-B2FC-7B623DA71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0BDC8F-BA8F-4BAF-1124-D07DDEFA9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28CC4C-5BB6-1D35-C517-3E87D0FE5621}"/>
              </a:ext>
            </a:extLst>
          </p:cNvPr>
          <p:cNvSpPr>
            <a:spLocks noGrp="1"/>
          </p:cNvSpPr>
          <p:nvPr>
            <p:ph type="title"/>
          </p:nvPr>
        </p:nvSpPr>
        <p:spPr>
          <a:xfrm>
            <a:off x="554304" y="278535"/>
            <a:ext cx="8840419" cy="1033669"/>
          </a:xfrm>
        </p:spPr>
        <p:txBody>
          <a:bodyPr>
            <a:normAutofit/>
          </a:bodyPr>
          <a:lstStyle/>
          <a:p>
            <a:r>
              <a:rPr lang="en-US" sz="4000" dirty="0">
                <a:solidFill>
                  <a:srgbClr val="FFFFFF"/>
                </a:solidFill>
              </a:rPr>
              <a:t>Results: Low attainers</a:t>
            </a:r>
            <a:endParaRPr lang="en-GB" sz="4000" dirty="0">
              <a:solidFill>
                <a:srgbClr val="FFFFFF"/>
              </a:solidFill>
            </a:endParaRPr>
          </a:p>
        </p:txBody>
      </p:sp>
      <p:pic>
        <p:nvPicPr>
          <p:cNvPr id="9" name="Graphic 8">
            <a:extLst>
              <a:ext uri="{FF2B5EF4-FFF2-40B4-BE49-F238E27FC236}">
                <a16:creationId xmlns:a16="http://schemas.microsoft.com/office/drawing/2014/main" id="{392D1EC5-31FF-8CA3-D356-0597A87A44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0" name="Content Placeholder 4">
            <a:extLst>
              <a:ext uri="{FF2B5EF4-FFF2-40B4-BE49-F238E27FC236}">
                <a16:creationId xmlns:a16="http://schemas.microsoft.com/office/drawing/2014/main" id="{0EFFDD08-8702-C59C-E9F1-AE20D690D977}"/>
              </a:ext>
            </a:extLst>
          </p:cNvPr>
          <p:cNvSpPr>
            <a:spLocks noGrp="1"/>
          </p:cNvSpPr>
          <p:nvPr>
            <p:ph idx="1"/>
          </p:nvPr>
        </p:nvSpPr>
        <p:spPr>
          <a:xfrm>
            <a:off x="614995" y="1885278"/>
            <a:ext cx="10891879" cy="4694187"/>
          </a:xfrm>
        </p:spPr>
        <p:txBody>
          <a:bodyPr anchor="ctr">
            <a:normAutofit/>
          </a:bodyPr>
          <a:lstStyle/>
          <a:p>
            <a:pPr lvl="1">
              <a:lnSpc>
                <a:spcPct val="110000"/>
              </a:lnSpc>
            </a:pPr>
            <a:endParaRPr lang="en-GB" sz="1400" dirty="0">
              <a:cs typeface="Arial" panose="020B0604020202020204" pitchFamily="34" charset="0"/>
            </a:endParaRPr>
          </a:p>
          <a:p>
            <a:pPr marL="0" indent="0">
              <a:lnSpc>
                <a:spcPct val="110000"/>
              </a:lnSpc>
              <a:buNone/>
            </a:pPr>
            <a:endParaRPr lang="en-GB" sz="1800" dirty="0">
              <a:cs typeface="Arial" panose="020B0604020202020204" pitchFamily="34" charset="0"/>
            </a:endParaRPr>
          </a:p>
        </p:txBody>
      </p:sp>
      <p:pic>
        <p:nvPicPr>
          <p:cNvPr id="5" name="Picture 4">
            <a:extLst>
              <a:ext uri="{FF2B5EF4-FFF2-40B4-BE49-F238E27FC236}">
                <a16:creationId xmlns:a16="http://schemas.microsoft.com/office/drawing/2014/main" id="{D6B1526E-B9C8-47EE-ADB6-49DAE4278A83}"/>
              </a:ext>
            </a:extLst>
          </p:cNvPr>
          <p:cNvPicPr>
            <a:picLocks noChangeAspect="1"/>
          </p:cNvPicPr>
          <p:nvPr/>
        </p:nvPicPr>
        <p:blipFill>
          <a:blip r:embed="rId5"/>
          <a:stretch>
            <a:fillRect/>
          </a:stretch>
        </p:blipFill>
        <p:spPr>
          <a:xfrm>
            <a:off x="737709" y="2003504"/>
            <a:ext cx="9173207" cy="4310301"/>
          </a:xfrm>
          <a:prstGeom prst="rect">
            <a:avLst/>
          </a:prstGeom>
        </p:spPr>
      </p:pic>
    </p:spTree>
    <p:extLst>
      <p:ext uri="{BB962C8B-B14F-4D97-AF65-F5344CB8AC3E}">
        <p14:creationId xmlns:p14="http://schemas.microsoft.com/office/powerpoint/2010/main" val="295120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A090EC-398B-25E6-47F6-759DC29314B4}"/>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E71C9-783C-0F4D-662A-35D5AF423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5CD7B6-9699-9B3C-58EA-7A6C0601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03376CC-791C-00C6-7F69-CB50DCD1C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2FE298B-BF8C-2047-4D6A-136D3C0A4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936B2F-568A-5483-DFB7-75CA3F1ED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DCB85-60E0-0F0F-E877-D2ED62A23015}"/>
              </a:ext>
            </a:extLst>
          </p:cNvPr>
          <p:cNvSpPr>
            <a:spLocks noGrp="1"/>
          </p:cNvSpPr>
          <p:nvPr>
            <p:ph type="title"/>
          </p:nvPr>
        </p:nvSpPr>
        <p:spPr>
          <a:xfrm>
            <a:off x="554304" y="278535"/>
            <a:ext cx="9895951" cy="1033669"/>
          </a:xfrm>
        </p:spPr>
        <p:txBody>
          <a:bodyPr>
            <a:normAutofit/>
          </a:bodyPr>
          <a:lstStyle/>
          <a:p>
            <a:r>
              <a:rPr lang="en-US" sz="4000" dirty="0">
                <a:solidFill>
                  <a:srgbClr val="FFFFFF"/>
                </a:solidFill>
              </a:rPr>
              <a:t>RPA Conclusions</a:t>
            </a:r>
            <a:endParaRPr lang="en-GB" sz="4000" dirty="0">
              <a:solidFill>
                <a:srgbClr val="FFFFFF"/>
              </a:solidFill>
            </a:endParaRPr>
          </a:p>
        </p:txBody>
      </p:sp>
      <p:pic>
        <p:nvPicPr>
          <p:cNvPr id="9" name="Graphic 8">
            <a:extLst>
              <a:ext uri="{FF2B5EF4-FFF2-40B4-BE49-F238E27FC236}">
                <a16:creationId xmlns:a16="http://schemas.microsoft.com/office/drawing/2014/main" id="{47D474E4-05CF-4610-E700-E7AC197573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6" name="TextBox 5">
            <a:extLst>
              <a:ext uri="{FF2B5EF4-FFF2-40B4-BE49-F238E27FC236}">
                <a16:creationId xmlns:a16="http://schemas.microsoft.com/office/drawing/2014/main" id="{DB352149-79BA-B680-2C32-09CB6F65D654}"/>
              </a:ext>
            </a:extLst>
          </p:cNvPr>
          <p:cNvSpPr txBox="1"/>
          <p:nvPr/>
        </p:nvSpPr>
        <p:spPr>
          <a:xfrm>
            <a:off x="656437" y="1966218"/>
            <a:ext cx="10643533" cy="4801314"/>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Analysis of administrative data shows that RPA is not associated with large changes: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Year 12: levels of sustained participation initially increased slightly with RPA to 17 but then reduced when the participation age increased to 18; there was a shift away from further education (FE) and into school; there was also an increase in mid-year drop-out from participation, particularly among those in FE.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Overall, the participation picture suggests some improvement in initial engagement but also increased dropout in both Year 12 and Year 13.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Qualifications: there was an increase in the proportion attaining grade 4 or above (grade C or above pre-2017) in GCSE English by 18, and evidence of small improvements in employment and earnings at age 20.</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Larger improvements among pupils with low KS4 attainment</a:t>
            </a:r>
          </a:p>
          <a:p>
            <a:endParaRPr lang="en-GB" dirty="0">
              <a:solidFill>
                <a:schemeClr val="accent5"/>
              </a:solidFill>
              <a:cs typeface="Arial" panose="020B0604020202020204" pitchFamily="34" charset="0"/>
            </a:endParaRPr>
          </a:p>
          <a:p>
            <a:endParaRPr lang="en-GB" dirty="0">
              <a:solidFill>
                <a:schemeClr val="accent5"/>
              </a:solidFill>
              <a:cs typeface="Arial" panose="020B0604020202020204" pitchFamily="34" charset="0"/>
            </a:endParaRPr>
          </a:p>
        </p:txBody>
      </p:sp>
    </p:spTree>
    <p:extLst>
      <p:ext uri="{BB962C8B-B14F-4D97-AF65-F5344CB8AC3E}">
        <p14:creationId xmlns:p14="http://schemas.microsoft.com/office/powerpoint/2010/main" val="373315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584AE4-6250-C6E9-2126-58AC93D85D2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CA3EF4A-A754-6034-308E-6D714BF94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07E41D87-F0EC-8390-87AA-D745F3E83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8F6CEA45-2EF2-57F8-A0EC-D1AE55267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7021C453-BAB7-E930-3478-DBC5EE03B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713783BA-D75F-C670-93F0-8E250BB66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112A19-81C4-4E39-323A-67A3864E918F}"/>
              </a:ext>
            </a:extLst>
          </p:cNvPr>
          <p:cNvSpPr>
            <a:spLocks noGrp="1"/>
          </p:cNvSpPr>
          <p:nvPr>
            <p:ph type="title"/>
          </p:nvPr>
        </p:nvSpPr>
        <p:spPr>
          <a:xfrm>
            <a:off x="195943" y="278535"/>
            <a:ext cx="10254313" cy="1033669"/>
          </a:xfrm>
        </p:spPr>
        <p:txBody>
          <a:bodyPr>
            <a:normAutofit/>
          </a:bodyPr>
          <a:lstStyle/>
          <a:p>
            <a:r>
              <a:rPr lang="en-US" sz="4000" dirty="0">
                <a:solidFill>
                  <a:srgbClr val="FFFFFF"/>
                </a:solidFill>
              </a:rPr>
              <a:t>Post-16 Pathways: Focus on the ‘C’ of PICO</a:t>
            </a:r>
            <a:endParaRPr lang="en-GB" sz="4000" dirty="0">
              <a:solidFill>
                <a:srgbClr val="FFFFFF"/>
              </a:solidFill>
            </a:endParaRPr>
          </a:p>
        </p:txBody>
      </p:sp>
      <p:pic>
        <p:nvPicPr>
          <p:cNvPr id="9" name="Graphic 8">
            <a:extLst>
              <a:ext uri="{FF2B5EF4-FFF2-40B4-BE49-F238E27FC236}">
                <a16:creationId xmlns:a16="http://schemas.microsoft.com/office/drawing/2014/main" id="{7C9FEDA7-9ACC-1D9E-164F-B366922135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0" name="Content Placeholder 4">
            <a:extLst>
              <a:ext uri="{FF2B5EF4-FFF2-40B4-BE49-F238E27FC236}">
                <a16:creationId xmlns:a16="http://schemas.microsoft.com/office/drawing/2014/main" id="{DA649E8C-3E30-E08C-29B4-689C596AF308}"/>
              </a:ext>
            </a:extLst>
          </p:cNvPr>
          <p:cNvSpPr>
            <a:spLocks noGrp="1"/>
          </p:cNvSpPr>
          <p:nvPr>
            <p:ph idx="1"/>
          </p:nvPr>
        </p:nvSpPr>
        <p:spPr>
          <a:xfrm>
            <a:off x="554304" y="1705767"/>
            <a:ext cx="10891879" cy="4457289"/>
          </a:xfrm>
        </p:spPr>
        <p:txBody>
          <a:bodyPr anchor="ctr">
            <a:normAutofit/>
          </a:bodyPr>
          <a:lstStyle/>
          <a:p>
            <a:pPr>
              <a:lnSpc>
                <a:spcPct val="110000"/>
              </a:lnSpc>
            </a:pPr>
            <a:r>
              <a:rPr lang="en-GB" sz="2400" dirty="0">
                <a:latin typeface="Arial" panose="020B0604020202020204" pitchFamily="34" charset="0"/>
                <a:cs typeface="Arial" panose="020B0604020202020204" pitchFamily="34" charset="0"/>
              </a:rPr>
              <a:t>Example focusing on: </a:t>
            </a:r>
            <a:r>
              <a:rPr lang="en-GB" sz="2400" u="sng" dirty="0">
                <a:latin typeface="Arial" panose="020B0604020202020204" pitchFamily="34" charset="0"/>
                <a:cs typeface="Arial" panose="020B0604020202020204" pitchFamily="34" charset="0"/>
              </a:rPr>
              <a:t>Who</a:t>
            </a:r>
            <a:r>
              <a:rPr lang="en-GB" sz="2400" dirty="0">
                <a:latin typeface="Arial" panose="020B0604020202020204" pitchFamily="34" charset="0"/>
                <a:cs typeface="Arial" panose="020B0604020202020204" pitchFamily="34" charset="0"/>
              </a:rPr>
              <a:t> the “treated” group will be compared to (and </a:t>
            </a:r>
            <a:r>
              <a:rPr lang="en-GB" sz="2400" u="sng" dirty="0">
                <a:latin typeface="Arial" panose="020B0604020202020204" pitchFamily="34" charset="0"/>
                <a:cs typeface="Arial" panose="020B0604020202020204" pitchFamily="34" charset="0"/>
              </a:rPr>
              <a:t>How</a:t>
            </a:r>
            <a:r>
              <a:rPr lang="en-GB" sz="2400" dirty="0">
                <a:latin typeface="Arial" panose="020B0604020202020204" pitchFamily="34" charset="0"/>
                <a:cs typeface="Arial" panose="020B0604020202020204" pitchFamily="34" charset="0"/>
              </a:rPr>
              <a:t>)</a:t>
            </a:r>
          </a:p>
          <a:p>
            <a:pPr marL="0" indent="0">
              <a:lnSpc>
                <a:spcPct val="110000"/>
              </a:lnSpc>
              <a:buNone/>
            </a:pPr>
            <a:endParaRPr lang="en-US" sz="1200" dirty="0">
              <a:latin typeface="Arial" panose="020B0604020202020204" pitchFamily="34" charset="0"/>
              <a:cs typeface="Arial" panose="020B0604020202020204" pitchFamily="34" charset="0"/>
            </a:endParaRPr>
          </a:p>
          <a:p>
            <a:pPr marL="457200" indent="-457200">
              <a:lnSpc>
                <a:spcPct val="110000"/>
              </a:lnSpc>
              <a:buFont typeface="+mj-lt"/>
              <a:buAutoNum type="arabicPeriod"/>
            </a:pPr>
            <a:r>
              <a:rPr lang="en-US" sz="2200" dirty="0">
                <a:latin typeface="Arial" panose="020B0604020202020204" pitchFamily="34" charset="0"/>
                <a:cs typeface="Arial" panose="020B0604020202020204" pitchFamily="34" charset="0"/>
              </a:rPr>
              <a:t>Brief intro. to project investigating </a:t>
            </a:r>
            <a:r>
              <a:rPr lang="en-US" sz="2200" i="1" dirty="0">
                <a:latin typeface="Arial" panose="020B0604020202020204" pitchFamily="34" charset="0"/>
                <a:cs typeface="Arial" panose="020B0604020202020204" pitchFamily="34" charset="0"/>
              </a:rPr>
              <a:t>post-16 pathways for lower attainers </a:t>
            </a:r>
            <a:r>
              <a:rPr lang="en-US" sz="2200" dirty="0">
                <a:latin typeface="Arial" panose="020B0604020202020204" pitchFamily="34" charset="0"/>
                <a:cs typeface="Arial" panose="020B0604020202020204" pitchFamily="34" charset="0"/>
              </a:rPr>
              <a:t>– using LEO (similar to RPA data setup).</a:t>
            </a:r>
          </a:p>
          <a:p>
            <a:pPr marL="457200" indent="-457200">
              <a:lnSpc>
                <a:spcPct val="110000"/>
              </a:lnSpc>
              <a:buFont typeface="+mj-lt"/>
              <a:buAutoNum type="arabicPeriod"/>
            </a:pPr>
            <a:r>
              <a:rPr lang="en-US" sz="2200" dirty="0">
                <a:latin typeface="Arial" panose="020B0604020202020204" pitchFamily="34" charset="0"/>
                <a:cs typeface="Arial" panose="020B0604020202020204" pitchFamily="34" charset="0"/>
              </a:rPr>
              <a:t>Counterfactual outcomes (Who?): Overview of treated and comparison group(s) post-16 pathways.</a:t>
            </a:r>
          </a:p>
          <a:p>
            <a:pPr marL="457200" indent="-457200">
              <a:lnSpc>
                <a:spcPct val="110000"/>
              </a:lnSpc>
              <a:buFont typeface="+mj-lt"/>
              <a:buAutoNum type="arabicPeriod"/>
            </a:pPr>
            <a:r>
              <a:rPr lang="en-US" sz="2200" dirty="0">
                <a:latin typeface="Arial" panose="020B0604020202020204" pitchFamily="34" charset="0"/>
                <a:cs typeface="Arial" panose="020B0604020202020204" pitchFamily="34" charset="0"/>
              </a:rPr>
              <a:t>Counterfactual outcomes (How?): Instrumental Variable (IV) approach using distance to post-16 institution, within a young person’s ‘post-16 choice set’.    </a:t>
            </a:r>
          </a:p>
          <a:p>
            <a:pPr marL="457200" indent="-457200">
              <a:lnSpc>
                <a:spcPct val="110000"/>
              </a:lnSpc>
              <a:buFont typeface="+mj-lt"/>
              <a:buAutoNum type="arabicPeriod"/>
            </a:pPr>
            <a:r>
              <a:rPr lang="en-US" sz="2200" dirty="0">
                <a:latin typeface="Arial" panose="020B0604020202020204" pitchFamily="34" charset="0"/>
                <a:cs typeface="Arial" panose="020B0604020202020204" pitchFamily="34" charset="0"/>
              </a:rPr>
              <a:t>OLS/2SLS Results, interpretation and possible enhancements to method. </a:t>
            </a:r>
          </a:p>
        </p:txBody>
      </p:sp>
    </p:spTree>
    <p:extLst>
      <p:ext uri="{BB962C8B-B14F-4D97-AF65-F5344CB8AC3E}">
        <p14:creationId xmlns:p14="http://schemas.microsoft.com/office/powerpoint/2010/main" val="4158575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69A974-6C91-18BE-FEA9-D8938BBA00CF}"/>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A953BD4-D48E-FC5C-91A6-1AC22A1E4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9D292110-79BD-0216-F716-5757E802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A31A35C7-554E-7A69-9D19-869DA1C2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AC007FF3-B012-C3AF-85E4-2014FF05F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40E20F59-CBF7-C66A-93AA-DCDEA6EC7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77C4917-4B2E-29EF-D214-65FCB776DB40}"/>
              </a:ext>
            </a:extLst>
          </p:cNvPr>
          <p:cNvSpPr>
            <a:spLocks noGrp="1"/>
          </p:cNvSpPr>
          <p:nvPr>
            <p:ph type="title"/>
          </p:nvPr>
        </p:nvSpPr>
        <p:spPr>
          <a:xfrm>
            <a:off x="459346" y="278535"/>
            <a:ext cx="9990909" cy="1033669"/>
          </a:xfrm>
        </p:spPr>
        <p:txBody>
          <a:bodyPr>
            <a:normAutofit/>
          </a:bodyPr>
          <a:lstStyle/>
          <a:p>
            <a:r>
              <a:rPr lang="en-GB" sz="4000" dirty="0">
                <a:solidFill>
                  <a:srgbClr val="FFFFFF"/>
                </a:solidFill>
              </a:rPr>
              <a:t>PICO: Post-16 pathways for lower attainers</a:t>
            </a:r>
          </a:p>
        </p:txBody>
      </p:sp>
      <p:pic>
        <p:nvPicPr>
          <p:cNvPr id="9" name="Graphic 8">
            <a:extLst>
              <a:ext uri="{FF2B5EF4-FFF2-40B4-BE49-F238E27FC236}">
                <a16:creationId xmlns:a16="http://schemas.microsoft.com/office/drawing/2014/main" id="{32E522EA-60E2-FE81-F4F5-F5151B5CB0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graphicFrame>
        <p:nvGraphicFramePr>
          <p:cNvPr id="6" name="Table 9">
            <a:extLst>
              <a:ext uri="{FF2B5EF4-FFF2-40B4-BE49-F238E27FC236}">
                <a16:creationId xmlns:a16="http://schemas.microsoft.com/office/drawing/2014/main" id="{DD656DE5-FFC7-C3FA-4AD5-E89556C8988D}"/>
              </a:ext>
            </a:extLst>
          </p:cNvPr>
          <p:cNvGraphicFramePr>
            <a:graphicFrameLocks noGrp="1"/>
          </p:cNvGraphicFramePr>
          <p:nvPr>
            <p:extLst>
              <p:ext uri="{D42A27DB-BD31-4B8C-83A1-F6EECF244321}">
                <p14:modId xmlns:p14="http://schemas.microsoft.com/office/powerpoint/2010/main" val="2400176038"/>
              </p:ext>
            </p:extLst>
          </p:nvPr>
        </p:nvGraphicFramePr>
        <p:xfrm>
          <a:off x="783856" y="1905000"/>
          <a:ext cx="10425163" cy="3910767"/>
        </p:xfrm>
        <a:graphic>
          <a:graphicData uri="http://schemas.openxmlformats.org/drawingml/2006/table">
            <a:tbl>
              <a:tblPr firstRow="1" bandRow="1">
                <a:tableStyleId>{5C22544A-7EE6-4342-B048-85BDC9FD1C3A}</a:tableStyleId>
              </a:tblPr>
              <a:tblGrid>
                <a:gridCol w="2035544">
                  <a:extLst>
                    <a:ext uri="{9D8B030D-6E8A-4147-A177-3AD203B41FA5}">
                      <a16:colId xmlns:a16="http://schemas.microsoft.com/office/drawing/2014/main" val="2252920241"/>
                    </a:ext>
                  </a:extLst>
                </a:gridCol>
                <a:gridCol w="8389619">
                  <a:extLst>
                    <a:ext uri="{9D8B030D-6E8A-4147-A177-3AD203B41FA5}">
                      <a16:colId xmlns:a16="http://schemas.microsoft.com/office/drawing/2014/main" val="858253103"/>
                    </a:ext>
                  </a:extLst>
                </a:gridCol>
              </a:tblGrid>
              <a:tr h="319893">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37007049"/>
                  </a:ext>
                </a:extLst>
              </a:tr>
              <a:tr h="532288">
                <a:tc>
                  <a:txBody>
                    <a:bodyPr/>
                    <a:lstStyle/>
                    <a:p>
                      <a:r>
                        <a:rPr lang="en-GB" sz="2000" dirty="0">
                          <a:latin typeface="Arial" panose="020B0604020202020204" pitchFamily="34" charset="0"/>
                          <a:cs typeface="Arial" panose="020B0604020202020204" pitchFamily="34" charset="0"/>
                        </a:rPr>
                        <a:t>P</a:t>
                      </a:r>
                    </a:p>
                  </a:txBody>
                  <a:tcPr/>
                </a:tc>
                <a:tc>
                  <a:txBody>
                    <a:bodyPr/>
                    <a:lstStyle/>
                    <a:p>
                      <a:r>
                        <a:rPr lang="en-GB" sz="2000" dirty="0">
                          <a:latin typeface="Arial" panose="020B0604020202020204" pitchFamily="34" charset="0"/>
                          <a:cs typeface="Arial" panose="020B0604020202020204" pitchFamily="34" charset="0"/>
                        </a:rPr>
                        <a:t>Lower attaining young people (defined by Maths and/or English GCSE attainment at KS4) in 2011 education cohort in England at age 16</a:t>
                      </a:r>
                    </a:p>
                  </a:txBody>
                  <a:tcPr/>
                </a:tc>
                <a:extLst>
                  <a:ext uri="{0D108BD9-81ED-4DB2-BD59-A6C34878D82A}">
                    <a16:rowId xmlns:a16="http://schemas.microsoft.com/office/drawing/2014/main" val="1715286474"/>
                  </a:ext>
                </a:extLst>
              </a:tr>
              <a:tr h="497007">
                <a:tc>
                  <a:txBody>
                    <a:bodyPr/>
                    <a:lstStyle/>
                    <a:p>
                      <a:r>
                        <a:rPr lang="en-GB" sz="2000" dirty="0">
                          <a:latin typeface="Arial" panose="020B0604020202020204" pitchFamily="34" charset="0"/>
                          <a:cs typeface="Arial" panose="020B0604020202020204" pitchFamily="34" charset="0"/>
                        </a:rPr>
                        <a:t>I (or E)</a:t>
                      </a:r>
                    </a:p>
                  </a:txBody>
                  <a:tcPr/>
                </a:tc>
                <a:tc>
                  <a:txBody>
                    <a:bodyPr/>
                    <a:lstStyle/>
                    <a:p>
                      <a:r>
                        <a:rPr lang="en-GB" sz="2000" dirty="0">
                          <a:latin typeface="Arial" panose="020B0604020202020204" pitchFamily="34" charset="0"/>
                          <a:cs typeface="Arial" panose="020B0604020202020204" pitchFamily="34" charset="0"/>
                        </a:rPr>
                        <a:t>General Further Education (GFE) post-16 pathway (</a:t>
                      </a:r>
                      <a:r>
                        <a:rPr lang="en-GB" sz="2000" dirty="0">
                          <a:solidFill>
                            <a:schemeClr val="bg1">
                              <a:lumMod val="50000"/>
                            </a:schemeClr>
                          </a:solidFill>
                          <a:latin typeface="Arial" panose="020B0604020202020204" pitchFamily="34" charset="0"/>
                          <a:cs typeface="Arial" panose="020B0604020202020204" pitchFamily="34" charset="0"/>
                        </a:rPr>
                        <a:t>mediation analysis</a:t>
                      </a:r>
                      <a:r>
                        <a:rPr lang="en-GB" sz="20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92200398"/>
                  </a:ext>
                </a:extLst>
              </a:tr>
              <a:tr h="532288">
                <a:tc>
                  <a:txBody>
                    <a:bodyPr/>
                    <a:lstStyle/>
                    <a:p>
                      <a:r>
                        <a:rPr lang="en-GB" sz="2000" dirty="0">
                          <a:latin typeface="Arial" panose="020B0604020202020204" pitchFamily="34" charset="0"/>
                          <a:cs typeface="Arial" panose="020B0604020202020204" pitchFamily="34" charset="0"/>
                        </a:rPr>
                        <a:t>C</a:t>
                      </a:r>
                    </a:p>
                  </a:txBody>
                  <a:tcPr/>
                </a:tc>
                <a:tc>
                  <a:txBody>
                    <a:bodyPr/>
                    <a:lstStyle/>
                    <a:p>
                      <a:r>
                        <a:rPr lang="en-GB" sz="2000" dirty="0">
                          <a:latin typeface="Arial" panose="020B0604020202020204" pitchFamily="34" charset="0"/>
                          <a:cs typeface="Arial" panose="020B0604020202020204" pitchFamily="34" charset="0"/>
                        </a:rPr>
                        <a:t>Comparison between pupils in 2011 cohort who take (</a:t>
                      </a:r>
                      <a:r>
                        <a:rPr lang="en-GB" sz="2000" dirty="0" err="1">
                          <a:latin typeface="Arial" panose="020B0604020202020204" pitchFamily="34" charset="0"/>
                          <a:cs typeface="Arial" panose="020B0604020202020204" pitchFamily="34" charset="0"/>
                        </a:rPr>
                        <a:t>i</a:t>
                      </a:r>
                      <a:r>
                        <a:rPr lang="en-GB" sz="2000" dirty="0">
                          <a:latin typeface="Arial" panose="020B0604020202020204" pitchFamily="34" charset="0"/>
                          <a:cs typeface="Arial" panose="020B0604020202020204" pitchFamily="34" charset="0"/>
                        </a:rPr>
                        <a:t>) GFE pathway, and those on (ii) alternative post-16 pathways. Using distance as an instrument to emulate random allocation (impacts for ‘compliers’).</a:t>
                      </a:r>
                    </a:p>
                  </a:txBody>
                  <a:tcPr/>
                </a:tc>
                <a:extLst>
                  <a:ext uri="{0D108BD9-81ED-4DB2-BD59-A6C34878D82A}">
                    <a16:rowId xmlns:a16="http://schemas.microsoft.com/office/drawing/2014/main" val="268832305"/>
                  </a:ext>
                </a:extLst>
              </a:tr>
              <a:tr h="0">
                <a:tc>
                  <a:txBody>
                    <a:bodyPr/>
                    <a:lstStyle/>
                    <a:p>
                      <a:r>
                        <a:rPr lang="en-GB" sz="2000" dirty="0">
                          <a:latin typeface="Arial" panose="020B0604020202020204" pitchFamily="34" charset="0"/>
                          <a:cs typeface="Arial" panose="020B0604020202020204" pitchFamily="34" charset="0"/>
                        </a:rPr>
                        <a:t>O</a:t>
                      </a:r>
                    </a:p>
                  </a:txBody>
                  <a:tcPr/>
                </a:tc>
                <a:tc>
                  <a:txBody>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Indicators of Level 3 or higher (equivalent to attaining two A-level passes) educational attainment by age 19</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At least one day in employment in the year aged 24 (and variations)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Natural log (Ln) of earnings aged 24</a:t>
                      </a:r>
                    </a:p>
                  </a:txBody>
                  <a:tcPr/>
                </a:tc>
                <a:extLst>
                  <a:ext uri="{0D108BD9-81ED-4DB2-BD59-A6C34878D82A}">
                    <a16:rowId xmlns:a16="http://schemas.microsoft.com/office/drawing/2014/main" val="1284806193"/>
                  </a:ext>
                </a:extLst>
              </a:tr>
            </a:tbl>
          </a:graphicData>
        </a:graphic>
      </p:graphicFrame>
    </p:spTree>
    <p:extLst>
      <p:ext uri="{BB962C8B-B14F-4D97-AF65-F5344CB8AC3E}">
        <p14:creationId xmlns:p14="http://schemas.microsoft.com/office/powerpoint/2010/main" val="3900798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D188E4-D49B-4519-3372-10F0B60F06E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9CD781-F07D-7B78-88BB-7C1D8AFD6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2A452E8E-DBED-7FE8-D7BC-69AA3E39E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ABB69C17-2CE1-20DB-1CF0-7ADCA8119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BE6DC0A6-D378-F4B6-E268-AD075B1A5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6AE3ADDA-6AD6-6A17-0B17-508343124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0921A09-BE9A-4A61-2669-0E59B56CDB79}"/>
              </a:ext>
            </a:extLst>
          </p:cNvPr>
          <p:cNvSpPr>
            <a:spLocks noGrp="1"/>
          </p:cNvSpPr>
          <p:nvPr>
            <p:ph type="title"/>
          </p:nvPr>
        </p:nvSpPr>
        <p:spPr>
          <a:xfrm>
            <a:off x="554304" y="278535"/>
            <a:ext cx="9895951" cy="1033669"/>
          </a:xfrm>
        </p:spPr>
        <p:txBody>
          <a:bodyPr>
            <a:normAutofit/>
          </a:bodyPr>
          <a:lstStyle/>
          <a:p>
            <a:r>
              <a:rPr lang="en-US" sz="4000" dirty="0">
                <a:solidFill>
                  <a:srgbClr val="FFFFFF"/>
                </a:solidFill>
              </a:rPr>
              <a:t>Post-16 Pathways for lower attainers</a:t>
            </a:r>
            <a:endParaRPr lang="en-GB" sz="4000" dirty="0">
              <a:solidFill>
                <a:srgbClr val="FFFFFF"/>
              </a:solidFill>
            </a:endParaRPr>
          </a:p>
        </p:txBody>
      </p:sp>
      <p:pic>
        <p:nvPicPr>
          <p:cNvPr id="9" name="Graphic 8">
            <a:extLst>
              <a:ext uri="{FF2B5EF4-FFF2-40B4-BE49-F238E27FC236}">
                <a16:creationId xmlns:a16="http://schemas.microsoft.com/office/drawing/2014/main" id="{E22D60FD-3B6B-F8B8-7C5C-53656C32EF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6" name="TextBox 5">
            <a:extLst>
              <a:ext uri="{FF2B5EF4-FFF2-40B4-BE49-F238E27FC236}">
                <a16:creationId xmlns:a16="http://schemas.microsoft.com/office/drawing/2014/main" id="{917AF171-D9CB-985A-92BB-AF58B6F2DB3F}"/>
              </a:ext>
            </a:extLst>
          </p:cNvPr>
          <p:cNvSpPr txBox="1"/>
          <p:nvPr/>
        </p:nvSpPr>
        <p:spPr>
          <a:xfrm>
            <a:off x="656437" y="1966218"/>
            <a:ext cx="10860649" cy="4154984"/>
          </a:xfrm>
          <a:prstGeom prst="rect">
            <a:avLst/>
          </a:prstGeom>
          <a:noFill/>
        </p:spPr>
        <p:txBody>
          <a:bodyPr wrap="square">
            <a:spAutoFit/>
          </a:bodyPr>
          <a:lstStyle/>
          <a:p>
            <a:pPr marL="457200" lvl="0" indent="-457200">
              <a:buFont typeface="Arial" panose="020B0604020202020204" pitchFamily="34" charset="0"/>
              <a:buChar char="•"/>
            </a:pPr>
            <a:r>
              <a:rPr lang="en-GB" sz="2400" dirty="0">
                <a:latin typeface="Arial" panose="020B0604020202020204" pitchFamily="34" charset="0"/>
                <a:ea typeface="Times New Roman" panose="02020603050405020304" pitchFamily="18" charset="0"/>
                <a:cs typeface="Arial" panose="020B0604020202020204" pitchFamily="34" charset="0"/>
              </a:rPr>
              <a:t>Why? Different post-16 policy response needed for young people facing challenges securing Level 2 [compared to ‘just missing out’ on GCSE]. </a:t>
            </a:r>
          </a:p>
          <a:p>
            <a:pPr marL="457200" lvl="0" indent="-457200">
              <a:buFont typeface="Arial" panose="020B0604020202020204" pitchFamily="34" charset="0"/>
              <a:buChar char="•"/>
            </a:pPr>
            <a:r>
              <a:rPr lang="en-GB" sz="2400" dirty="0">
                <a:latin typeface="Arial" panose="020B0604020202020204" pitchFamily="34" charset="0"/>
                <a:ea typeface="Times New Roman" panose="02020603050405020304" pitchFamily="18" charset="0"/>
                <a:cs typeface="Arial" panose="020B0604020202020204" pitchFamily="34" charset="0"/>
              </a:rPr>
              <a:t>RDD-type methods used to estimate returns either side of GCSE thresholds (</a:t>
            </a:r>
            <a:r>
              <a:rPr lang="en-GB" sz="2400" dirty="0" err="1">
                <a:latin typeface="Arial" panose="020B0604020202020204" pitchFamily="34" charset="0"/>
                <a:ea typeface="Times New Roman" panose="02020603050405020304" pitchFamily="18" charset="0"/>
                <a:cs typeface="Arial" panose="020B0604020202020204" pitchFamily="34" charset="0"/>
              </a:rPr>
              <a:t>Jerrim</a:t>
            </a:r>
            <a:r>
              <a:rPr lang="en-GB" sz="2400" dirty="0">
                <a:latin typeface="Arial" panose="020B0604020202020204" pitchFamily="34" charset="0"/>
                <a:ea typeface="Times New Roman" panose="02020603050405020304" pitchFamily="18" charset="0"/>
                <a:cs typeface="Arial" panose="020B0604020202020204" pitchFamily="34" charset="0"/>
              </a:rPr>
              <a:t>, 2021; Machin, McNally and Ruiz-Valenzuela, 2020) - focuses on young people at the margins re: these ‘high stakes exams’.</a:t>
            </a:r>
          </a:p>
          <a:p>
            <a:pPr marL="457200" lvl="0" indent="-45720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Challenge: non-random selection into post-16 pathways [potentially related to unobserved factors correlated with outcomes]; no obvious natural experiments or discontinuities.</a:t>
            </a:r>
          </a:p>
          <a:p>
            <a:pPr marL="457200" lvl="0" indent="-45720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Challenge: post-16 environment/choices for those who do not meet thresholds is both (</a:t>
            </a:r>
            <a:r>
              <a:rPr lang="en-GB" sz="2400" dirty="0" err="1">
                <a:latin typeface="Arial" panose="020B0604020202020204" pitchFamily="34" charset="0"/>
                <a:ea typeface="Calibri" panose="020F0502020204030204" pitchFamily="34" charset="0"/>
                <a:cs typeface="Arial" panose="020B0604020202020204" pitchFamily="34" charset="0"/>
              </a:rPr>
              <a:t>i</a:t>
            </a:r>
            <a:r>
              <a:rPr lang="en-GB" sz="2400" dirty="0">
                <a:latin typeface="Arial" panose="020B0604020202020204" pitchFamily="34" charset="0"/>
                <a:ea typeface="Calibri" panose="020F0502020204030204" pitchFamily="34" charset="0"/>
                <a:cs typeface="Arial" panose="020B0604020202020204" pitchFamily="34" charset="0"/>
              </a:rPr>
              <a:t>) constrained by institution and (ii) more extensive in terms of options within those institutions [compared to ‘academic’ route]. </a:t>
            </a:r>
            <a:endParaRPr kumimoji="0" lang="en-GB" sz="2400" b="0" i="0" u="none" strike="noStrike" kern="1200" cap="none" spc="0" normalizeH="0" baseline="0" noProof="0" dirty="0">
              <a:ln>
                <a:noFill/>
              </a:ln>
              <a:solidFill>
                <a:srgbClr val="A02B93"/>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668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6C1320-4D5C-38CC-5E5E-6D1CBAC1E4D4}"/>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8F979A-6938-AFB1-A500-D060578E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B1DDBDD6-6A73-57C7-9713-EE33A9583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596E6677-3F2C-BB81-20BB-843B7D07F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C3F034EB-C2E5-489A-DCFF-4AC476E43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E871502F-7D47-9B39-1B76-73333F9A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7C786DF-CAE5-FA69-DE36-D56B16A35FD2}"/>
              </a:ext>
            </a:extLst>
          </p:cNvPr>
          <p:cNvSpPr>
            <a:spLocks noGrp="1"/>
          </p:cNvSpPr>
          <p:nvPr>
            <p:ph type="title"/>
          </p:nvPr>
        </p:nvSpPr>
        <p:spPr>
          <a:xfrm>
            <a:off x="554304" y="278535"/>
            <a:ext cx="9895951" cy="1033669"/>
          </a:xfrm>
        </p:spPr>
        <p:txBody>
          <a:bodyPr>
            <a:normAutofit/>
          </a:bodyPr>
          <a:lstStyle/>
          <a:p>
            <a:r>
              <a:rPr lang="en-US" sz="4000" dirty="0">
                <a:solidFill>
                  <a:srgbClr val="FFFFFF"/>
                </a:solidFill>
              </a:rPr>
              <a:t>Post-16 Pathways for lower attainers</a:t>
            </a:r>
            <a:endParaRPr lang="en-GB" sz="4000" dirty="0">
              <a:solidFill>
                <a:srgbClr val="FFFFFF"/>
              </a:solidFill>
            </a:endParaRPr>
          </a:p>
        </p:txBody>
      </p:sp>
      <p:pic>
        <p:nvPicPr>
          <p:cNvPr id="9" name="Graphic 8">
            <a:extLst>
              <a:ext uri="{FF2B5EF4-FFF2-40B4-BE49-F238E27FC236}">
                <a16:creationId xmlns:a16="http://schemas.microsoft.com/office/drawing/2014/main" id="{EEC768EB-CA86-AE41-12FB-29CB0B04AE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6" name="TextBox 5">
            <a:extLst>
              <a:ext uri="{FF2B5EF4-FFF2-40B4-BE49-F238E27FC236}">
                <a16:creationId xmlns:a16="http://schemas.microsoft.com/office/drawing/2014/main" id="{F5BB76BC-6F15-9491-0A28-AE76BAFF6368}"/>
              </a:ext>
            </a:extLst>
          </p:cNvPr>
          <p:cNvSpPr txBox="1"/>
          <p:nvPr/>
        </p:nvSpPr>
        <p:spPr>
          <a:xfrm>
            <a:off x="656437" y="1966218"/>
            <a:ext cx="10643533" cy="4596130"/>
          </a:xfrm>
          <a:prstGeom prst="rect">
            <a:avLst/>
          </a:prstGeom>
          <a:noFill/>
        </p:spPr>
        <p:txBody>
          <a:bodyPr wrap="square">
            <a:spAutoFit/>
          </a:bodyPr>
          <a:lstStyle/>
          <a:p>
            <a:pPr marL="285750" indent="-285750">
              <a:buFont typeface="Arial" panose="020B0604020202020204" pitchFamily="34" charset="0"/>
              <a:buChar char="•"/>
            </a:pPr>
            <a:endParaRPr lang="en-GB" sz="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spcBef>
                <a:spcPts val="400"/>
              </a:spcBef>
              <a:buFont typeface="Arial" panose="020B0604020202020204" pitchFamily="34" charset="0"/>
              <a:buChar char="•"/>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2011 Key Stage 4 (KS4) cohort [590,000 pupils] for main analysis, observe post-16 activity up to age 24 in 2019. </a:t>
            </a:r>
          </a:p>
          <a:p>
            <a:pPr marL="285750" indent="-285750">
              <a:spcBef>
                <a:spcPts val="400"/>
              </a:spcBef>
              <a:buFont typeface="Arial" panose="020B0604020202020204" pitchFamily="34" charset="0"/>
              <a:buChar char="•"/>
            </a:pPr>
            <a:endParaRPr lang="en-GB"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spcBef>
                <a:spcPts val="400"/>
              </a:spcBef>
              <a:buFont typeface="Arial" panose="020B0604020202020204" pitchFamily="34" charset="0"/>
              <a:buChar char="•"/>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Focus analysis on young people who:</a:t>
            </a:r>
          </a:p>
          <a:p>
            <a:pPr marL="342900" indent="-342900">
              <a:spcBef>
                <a:spcPts val="400"/>
              </a:spcBef>
              <a:buFont typeface="+mj-lt"/>
              <a:buAutoNum type="arabicPeriod"/>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Grade 3 (‘D’) or below in Maths </a:t>
            </a: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and/or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English GCSE in year turn 16 (KS4). </a:t>
            </a:r>
          </a:p>
          <a:p>
            <a:pPr marL="285750" indent="-285750">
              <a:spcBef>
                <a:spcPts val="400"/>
              </a:spcBef>
              <a:buFont typeface="Arial" panose="020B0604020202020204" pitchFamily="34" charset="0"/>
              <a:buChar char="•"/>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Casting ‘wide net’ in terms of young people who do not attain thresholds.</a:t>
            </a:r>
          </a:p>
          <a:p>
            <a:pPr marL="285750" indent="-285750">
              <a:spcBef>
                <a:spcPts val="400"/>
              </a:spcBef>
              <a:buFont typeface="Arial" panose="020B0604020202020204" pitchFamily="34" charset="0"/>
              <a:buChar char="•"/>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For these 260,000 (46%) pupils in 2011, post-16 options constrained. </a:t>
            </a:r>
          </a:p>
          <a:p>
            <a:pPr marL="342900" indent="-342900">
              <a:buFont typeface="+mj-lt"/>
              <a:buAutoNum type="arabicPeriod" startAt="2"/>
            </a:pPr>
            <a:endParaRPr lang="en-GB"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400"/>
              </a:spcBef>
              <a:buFont typeface="+mj-lt"/>
              <a:buAutoNum type="arabicPeriod" startAt="2"/>
            </a:pPr>
            <a:r>
              <a:rPr lang="en-GB"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Within this group, we focus on young people who achieve grades E, F or G in Maths </a:t>
            </a:r>
            <a:r>
              <a:rPr lang="en-GB"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and</a:t>
            </a:r>
            <a:r>
              <a:rPr lang="en-GB"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English GCSE KS4 (2011). </a:t>
            </a:r>
          </a:p>
          <a:p>
            <a:pPr marL="285750" indent="-285750">
              <a:spcBef>
                <a:spcPts val="400"/>
              </a:spcBef>
              <a:buFont typeface="Arial" panose="020B0604020202020204" pitchFamily="34" charset="0"/>
              <a:buChar char="•"/>
            </a:pPr>
            <a:r>
              <a:rPr lang="en-GB"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47,000 (8%) pupils far from thresholds, further constrains post-16 choices. </a:t>
            </a:r>
          </a:p>
        </p:txBody>
      </p:sp>
    </p:spTree>
    <p:extLst>
      <p:ext uri="{BB962C8B-B14F-4D97-AF65-F5344CB8AC3E}">
        <p14:creationId xmlns:p14="http://schemas.microsoft.com/office/powerpoint/2010/main" val="212041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D4A7D0-3F65-3949-68EE-1A99E75377FE}"/>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1216D40-6821-74B9-E633-1F11DDF53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0123D9A8-76E8-AD14-8396-B622F929F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B2664A51-3EFF-EA78-51CD-AD49DFEDD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199C7709-1CA7-3980-A2C6-0F5E73773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FEBF5B33-A76E-44E6-A648-87EB23B6C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C633953-9D1D-9EA3-33CA-177A03AA5EC3}"/>
              </a:ext>
            </a:extLst>
          </p:cNvPr>
          <p:cNvSpPr>
            <a:spLocks noGrp="1"/>
          </p:cNvSpPr>
          <p:nvPr>
            <p:ph type="title"/>
          </p:nvPr>
        </p:nvSpPr>
        <p:spPr>
          <a:xfrm>
            <a:off x="118930" y="278535"/>
            <a:ext cx="9329875" cy="1033669"/>
          </a:xfrm>
        </p:spPr>
        <p:txBody>
          <a:bodyPr>
            <a:normAutofit/>
          </a:bodyPr>
          <a:lstStyle/>
          <a:p>
            <a:r>
              <a:rPr lang="en-US" sz="3400" dirty="0">
                <a:solidFill>
                  <a:srgbClr val="FFFFFF"/>
                </a:solidFill>
              </a:rPr>
              <a:t>Pupils in KS4 2011 cohort who attained grades E, F or G in </a:t>
            </a:r>
            <a:r>
              <a:rPr lang="en-US" sz="3400" dirty="0" err="1">
                <a:solidFill>
                  <a:srgbClr val="FFFFFF"/>
                </a:solidFill>
              </a:rPr>
              <a:t>Maths</a:t>
            </a:r>
            <a:r>
              <a:rPr lang="en-US" sz="3400" dirty="0">
                <a:solidFill>
                  <a:srgbClr val="FFFFFF"/>
                </a:solidFill>
              </a:rPr>
              <a:t> and English GCSE: Ever FSM </a:t>
            </a:r>
          </a:p>
        </p:txBody>
      </p:sp>
      <p:pic>
        <p:nvPicPr>
          <p:cNvPr id="9" name="Graphic 8">
            <a:extLst>
              <a:ext uri="{FF2B5EF4-FFF2-40B4-BE49-F238E27FC236}">
                <a16:creationId xmlns:a16="http://schemas.microsoft.com/office/drawing/2014/main" id="{3F3A7012-DA8B-12F2-886F-6E46099861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3" name="Picture 2">
            <a:extLst>
              <a:ext uri="{FF2B5EF4-FFF2-40B4-BE49-F238E27FC236}">
                <a16:creationId xmlns:a16="http://schemas.microsoft.com/office/drawing/2014/main" id="{91EA2A54-EA2D-32D3-F1E8-B453DAF04ECC}"/>
              </a:ext>
            </a:extLst>
          </p:cNvPr>
          <p:cNvPicPr>
            <a:picLocks noChangeAspect="1"/>
          </p:cNvPicPr>
          <p:nvPr/>
        </p:nvPicPr>
        <p:blipFill>
          <a:blip r:embed="rId5"/>
          <a:stretch>
            <a:fillRect/>
          </a:stretch>
        </p:blipFill>
        <p:spPr>
          <a:xfrm>
            <a:off x="3332726" y="1590739"/>
            <a:ext cx="8698992" cy="5283500"/>
          </a:xfrm>
          <a:prstGeom prst="rect">
            <a:avLst/>
          </a:prstGeom>
        </p:spPr>
      </p:pic>
      <p:sp>
        <p:nvSpPr>
          <p:cNvPr id="4" name="TextBox 3">
            <a:extLst>
              <a:ext uri="{FF2B5EF4-FFF2-40B4-BE49-F238E27FC236}">
                <a16:creationId xmlns:a16="http://schemas.microsoft.com/office/drawing/2014/main" id="{3272E5AF-9186-99FD-2589-883503187D67}"/>
              </a:ext>
            </a:extLst>
          </p:cNvPr>
          <p:cNvSpPr txBox="1"/>
          <p:nvPr/>
        </p:nvSpPr>
        <p:spPr>
          <a:xfrm>
            <a:off x="779913" y="1875967"/>
            <a:ext cx="2392532" cy="4857740"/>
          </a:xfrm>
          <a:prstGeom prst="rect">
            <a:avLst/>
          </a:prstGeom>
          <a:noFill/>
        </p:spPr>
        <p:txBody>
          <a:bodyPr wrap="square">
            <a:spAutoFit/>
          </a:bodyPr>
          <a:lstStyle/>
          <a:p>
            <a:pPr>
              <a:spcAft>
                <a:spcPts val="800"/>
              </a:spcAft>
            </a:pPr>
            <a:r>
              <a:rPr lang="en-GB" sz="2000" dirty="0">
                <a:solidFill>
                  <a:srgbClr val="000000"/>
                </a:solidFill>
                <a:effectLst/>
                <a:latin typeface="Calibri" panose="020F0502020204030204" pitchFamily="34" charset="0"/>
                <a:ea typeface="Calibri" panose="020F0502020204030204" pitchFamily="34" charset="0"/>
              </a:rPr>
              <a:t>October of academic year </a:t>
            </a:r>
            <a:r>
              <a:rPr lang="en-GB" sz="2000" dirty="0">
                <a:solidFill>
                  <a:srgbClr val="000000"/>
                </a:solidFill>
                <a:latin typeface="Calibri" panose="020F0502020204030204" pitchFamily="34" charset="0"/>
                <a:ea typeface="Calibri" panose="020F0502020204030204" pitchFamily="34" charset="0"/>
              </a:rPr>
              <a:t>young people</a:t>
            </a:r>
            <a:r>
              <a:rPr lang="en-GB" sz="2000" dirty="0">
                <a:solidFill>
                  <a:srgbClr val="000000"/>
                </a:solidFill>
                <a:effectLst/>
                <a:latin typeface="Calibri" panose="020F0502020204030204" pitchFamily="34" charset="0"/>
                <a:ea typeface="Calibri" panose="020F0502020204030204" pitchFamily="34" charset="0"/>
              </a:rPr>
              <a:t> turn 17 (</a:t>
            </a:r>
            <a:r>
              <a:rPr lang="en-GB" sz="2000" i="1" dirty="0">
                <a:solidFill>
                  <a:srgbClr val="000000"/>
                </a:solidFill>
                <a:effectLst/>
                <a:latin typeface="Calibri" panose="020F0502020204030204" pitchFamily="34" charset="0"/>
                <a:ea typeface="Calibri" panose="020F0502020204030204" pitchFamily="34" charset="0"/>
              </a:rPr>
              <a:t>Oct </a:t>
            </a:r>
            <a:r>
              <a:rPr lang="en-GB" sz="2000" i="1" dirty="0">
                <a:solidFill>
                  <a:srgbClr val="000000"/>
                </a:solidFill>
                <a:latin typeface="Calibri" panose="020F0502020204030204" pitchFamily="34" charset="0"/>
                <a:ea typeface="Calibri" panose="020F0502020204030204" pitchFamily="34" charset="0"/>
              </a:rPr>
              <a:t>2011</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000" dirty="0">
                <a:solidFill>
                  <a:srgbClr val="000000"/>
                </a:solidFill>
                <a:effectLst/>
                <a:latin typeface="Calibri" panose="020F0502020204030204" pitchFamily="34" charset="0"/>
                <a:ea typeface="Calibri" panose="020F0502020204030204" pitchFamily="34" charset="0"/>
              </a:rPr>
              <a:t>)</a:t>
            </a:r>
            <a:endParaRPr lang="en-GB" sz="5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spcAft>
                <a:spcPts val="800"/>
              </a:spcAft>
            </a:pPr>
            <a:endParaRPr lang="en-GB" sz="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n-GB"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State-funded school enrol, predominantly Sixth Form</a:t>
            </a:r>
          </a:p>
          <a:p>
            <a:pPr>
              <a:spcAft>
                <a:spcPts val="800"/>
              </a:spcAft>
            </a:pPr>
            <a:endParaRPr lang="en-GB" sz="1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n-GB"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ILR Other: includes Sixth Form Colleges and WBL providers</a:t>
            </a:r>
          </a:p>
          <a:p>
            <a:pPr>
              <a:spcAft>
                <a:spcPts val="800"/>
              </a:spcAft>
            </a:pPr>
            <a:endParaRPr lang="en-GB" sz="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n-GB"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NCCIS Other, mostly </a:t>
            </a:r>
            <a:r>
              <a:rPr lang="en-GB" sz="2000" dirty="0">
                <a:solidFill>
                  <a:srgbClr val="000000"/>
                </a:solidFill>
                <a:latin typeface="Calibri" panose="020F0502020204030204" pitchFamily="34" charset="0"/>
                <a:ea typeface="Calibri" panose="020F0502020204030204" pitchFamily="34" charset="0"/>
                <a:cs typeface="Arial" panose="020B0604020202020204" pitchFamily="34" charset="0"/>
              </a:rPr>
              <a:t>‘uncontactable’ </a:t>
            </a:r>
            <a:r>
              <a:rPr lang="en-GB"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young people. </a:t>
            </a:r>
          </a:p>
          <a:p>
            <a:pPr>
              <a:spcAft>
                <a:spcPts val="800"/>
              </a:spcAft>
            </a:pPr>
            <a:endParaRPr lang="en-GB"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1801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DB6350-3A24-AFAA-E5DC-88173BE46556}"/>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ACB0425-C9A5-4F35-7594-9023E95EC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99DC7169-D49B-B3BE-65E2-F945E5343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A4544548-2812-91BA-960F-548096D4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278FC594-28E8-7FC5-F386-6EBD8C71B6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736A2F17-683A-2BE7-2E0E-DBBF13E4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4FAA5A5-0834-FF01-E148-7A1EC760C932}"/>
              </a:ext>
            </a:extLst>
          </p:cNvPr>
          <p:cNvSpPr>
            <a:spLocks noGrp="1"/>
          </p:cNvSpPr>
          <p:nvPr>
            <p:ph type="title"/>
          </p:nvPr>
        </p:nvSpPr>
        <p:spPr>
          <a:xfrm>
            <a:off x="554304" y="278535"/>
            <a:ext cx="9895951" cy="1033669"/>
          </a:xfrm>
        </p:spPr>
        <p:txBody>
          <a:bodyPr>
            <a:normAutofit fontScale="90000"/>
          </a:bodyPr>
          <a:lstStyle/>
          <a:p>
            <a:r>
              <a:rPr lang="en-GB" sz="4000" dirty="0">
                <a:solidFill>
                  <a:srgbClr val="FFFFFF"/>
                </a:solidFill>
              </a:rPr>
              <a:t>Counterfactual outcomes (Who?): Treated and comparison group(s) post-16 pathways.</a:t>
            </a:r>
          </a:p>
        </p:txBody>
      </p:sp>
      <p:pic>
        <p:nvPicPr>
          <p:cNvPr id="9" name="Graphic 8">
            <a:extLst>
              <a:ext uri="{FF2B5EF4-FFF2-40B4-BE49-F238E27FC236}">
                <a16:creationId xmlns:a16="http://schemas.microsoft.com/office/drawing/2014/main" id="{E18FE533-5F9B-415F-E157-7FE3CD2A99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0" name="Content Placeholder 4">
            <a:extLst>
              <a:ext uri="{FF2B5EF4-FFF2-40B4-BE49-F238E27FC236}">
                <a16:creationId xmlns:a16="http://schemas.microsoft.com/office/drawing/2014/main" id="{81583D16-8A5F-0436-75E1-CB7D979D291B}"/>
              </a:ext>
            </a:extLst>
          </p:cNvPr>
          <p:cNvSpPr>
            <a:spLocks noGrp="1"/>
          </p:cNvSpPr>
          <p:nvPr>
            <p:ph idx="1"/>
          </p:nvPr>
        </p:nvSpPr>
        <p:spPr>
          <a:xfrm>
            <a:off x="554304" y="1804321"/>
            <a:ext cx="10891879" cy="4879943"/>
          </a:xfrm>
        </p:spPr>
        <p:txBody>
          <a:bodyPr anchor="ctr">
            <a:normAutofit/>
          </a:bodyPr>
          <a:lstStyle/>
          <a:p>
            <a:pPr>
              <a:lnSpc>
                <a:spcPct val="110000"/>
              </a:lnSpc>
            </a:pPr>
            <a:r>
              <a:rPr lang="en-GB" b="1" dirty="0"/>
              <a:t>Treated</a:t>
            </a:r>
            <a:r>
              <a:rPr lang="en-GB" dirty="0"/>
              <a:t> group: those who have initial registration at GFE, those who sustain GFE registration or those who achieve GFE qualification?</a:t>
            </a:r>
          </a:p>
          <a:p>
            <a:pPr>
              <a:lnSpc>
                <a:spcPct val="110000"/>
              </a:lnSpc>
            </a:pPr>
            <a:r>
              <a:rPr lang="en-GB" dirty="0"/>
              <a:t>Post-16 pathways for lower attainers closer to challenge of Active Labour Market Policy Evaluation (e.g. Cerqua et al., 2020), rather than typical approach in Education Economics.</a:t>
            </a:r>
          </a:p>
          <a:p>
            <a:pPr>
              <a:lnSpc>
                <a:spcPct val="110000"/>
              </a:lnSpc>
            </a:pPr>
            <a:r>
              <a:rPr lang="en-GB" b="1" dirty="0"/>
              <a:t>Comparison</a:t>
            </a:r>
            <a:r>
              <a:rPr lang="en-GB" dirty="0"/>
              <a:t> group</a:t>
            </a:r>
            <a:r>
              <a:rPr lang="en-GB" b="1" dirty="0"/>
              <a:t> </a:t>
            </a:r>
            <a:r>
              <a:rPr lang="en-GB" dirty="0"/>
              <a:t>from which we estimate counterfactual outcomes is amalgam/average across other states (Not GFE = zero).</a:t>
            </a:r>
            <a:endParaRPr lang="en-GB" sz="6000" dirty="0">
              <a:cs typeface="Calibri" panose="020F0502020204030204" pitchFamily="34" charset="0"/>
            </a:endParaRPr>
          </a:p>
          <a:p>
            <a:pPr>
              <a:lnSpc>
                <a:spcPct val="110000"/>
              </a:lnSpc>
            </a:pPr>
            <a:r>
              <a:rPr lang="en-GB" dirty="0"/>
              <a:t>Includes other education (ILR-Other and School), employment and NEET (sustained NEET and fractured education pathways).</a:t>
            </a:r>
          </a:p>
        </p:txBody>
      </p:sp>
    </p:spTree>
    <p:extLst>
      <p:ext uri="{BB962C8B-B14F-4D97-AF65-F5344CB8AC3E}">
        <p14:creationId xmlns:p14="http://schemas.microsoft.com/office/powerpoint/2010/main" val="166744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2F391-9AD9-FF3D-FF8C-B9D7546248AB}"/>
              </a:ext>
            </a:extLst>
          </p:cNvPr>
          <p:cNvSpPr>
            <a:spLocks noGrp="1"/>
          </p:cNvSpPr>
          <p:nvPr>
            <p:ph type="title"/>
          </p:nvPr>
        </p:nvSpPr>
        <p:spPr>
          <a:xfrm>
            <a:off x="554305" y="278535"/>
            <a:ext cx="8589696" cy="1033669"/>
          </a:xfrm>
        </p:spPr>
        <p:txBody>
          <a:bodyPr>
            <a:normAutofit/>
          </a:bodyPr>
          <a:lstStyle/>
          <a:p>
            <a:r>
              <a:rPr lang="en-GB" sz="4000" dirty="0">
                <a:solidFill>
                  <a:srgbClr val="FFFFFF"/>
                </a:solidFill>
              </a:rPr>
              <a:t>LEO Database</a:t>
            </a:r>
          </a:p>
        </p:txBody>
      </p:sp>
      <p:sp>
        <p:nvSpPr>
          <p:cNvPr id="5" name="Content Placeholder 4">
            <a:extLst>
              <a:ext uri="{FF2B5EF4-FFF2-40B4-BE49-F238E27FC236}">
                <a16:creationId xmlns:a16="http://schemas.microsoft.com/office/drawing/2014/main" id="{9A9CF8D9-52D3-E160-92DB-392AE4ED967B}"/>
              </a:ext>
            </a:extLst>
          </p:cNvPr>
          <p:cNvSpPr>
            <a:spLocks noGrp="1"/>
          </p:cNvSpPr>
          <p:nvPr>
            <p:ph idx="1"/>
          </p:nvPr>
        </p:nvSpPr>
        <p:spPr>
          <a:xfrm>
            <a:off x="614995" y="1885278"/>
            <a:ext cx="10891879" cy="4605169"/>
          </a:xfrm>
        </p:spPr>
        <p:txBody>
          <a:bodyPr anchor="ctr">
            <a:normAutofit fontScale="92500" lnSpcReduction="20000"/>
          </a:bodyPr>
          <a:lstStyle/>
          <a:p>
            <a:pPr>
              <a:lnSpc>
                <a:spcPct val="110000"/>
              </a:lnSpc>
            </a:pPr>
            <a:r>
              <a:rPr lang="en-GB" sz="2000" dirty="0">
                <a:latin typeface="Arial" panose="020B0604020202020204" pitchFamily="34" charset="0"/>
                <a:cs typeface="Arial" panose="020B0604020202020204" pitchFamily="34" charset="0"/>
              </a:rPr>
              <a:t>National Pupil Database: All individuals in state-funded education from 2001/02</a:t>
            </a:r>
          </a:p>
          <a:p>
            <a:pPr lvl="1">
              <a:lnSpc>
                <a:spcPct val="110000"/>
              </a:lnSpc>
            </a:pPr>
            <a:r>
              <a:rPr lang="en-GB" sz="1600" dirty="0">
                <a:latin typeface="Arial" panose="020B0604020202020204" pitchFamily="34" charset="0"/>
                <a:cs typeface="Arial" panose="020B0604020202020204" pitchFamily="34" charset="0"/>
              </a:rPr>
              <a:t>School enrolments</a:t>
            </a:r>
          </a:p>
          <a:p>
            <a:pPr lvl="1">
              <a:lnSpc>
                <a:spcPct val="110000"/>
              </a:lnSpc>
            </a:pPr>
            <a:r>
              <a:rPr lang="en-GB" sz="1600" dirty="0">
                <a:latin typeface="Arial" panose="020B0604020202020204" pitchFamily="34" charset="0"/>
                <a:cs typeface="Arial" panose="020B0604020202020204" pitchFamily="34" charset="0"/>
              </a:rPr>
              <a:t>Attainment (EYFSP, KS1, KS2, KS3, KS4, Post-16)</a:t>
            </a:r>
          </a:p>
          <a:p>
            <a:pPr lvl="1">
              <a:lnSpc>
                <a:spcPct val="110000"/>
              </a:lnSpc>
            </a:pPr>
            <a:r>
              <a:rPr lang="en-GB" sz="1600" dirty="0">
                <a:latin typeface="Arial" panose="020B0604020202020204" pitchFamily="34" charset="0"/>
                <a:cs typeface="Arial" panose="020B0604020202020204" pitchFamily="34" charset="0"/>
              </a:rPr>
              <a:t>Absence (since 2006)</a:t>
            </a:r>
          </a:p>
          <a:p>
            <a:pPr lvl="1">
              <a:lnSpc>
                <a:spcPct val="110000"/>
              </a:lnSpc>
            </a:pPr>
            <a:r>
              <a:rPr lang="en-GB" sz="1600" dirty="0">
                <a:latin typeface="Arial" panose="020B0604020202020204" pitchFamily="34" charset="0"/>
                <a:cs typeface="Arial" panose="020B0604020202020204" pitchFamily="34" charset="0"/>
              </a:rPr>
              <a:t>Exclusions</a:t>
            </a:r>
          </a:p>
          <a:p>
            <a:pPr lvl="1">
              <a:lnSpc>
                <a:spcPct val="110000"/>
              </a:lnSpc>
            </a:pPr>
            <a:r>
              <a:rPr lang="en-GB" sz="1600" dirty="0">
                <a:latin typeface="Arial" panose="020B0604020202020204" pitchFamily="34" charset="0"/>
                <a:cs typeface="Arial" panose="020B0604020202020204" pitchFamily="34" charset="0"/>
              </a:rPr>
              <a:t>Social care (CLA since 2006, CIN since 2009)</a:t>
            </a:r>
          </a:p>
          <a:p>
            <a:pPr lvl="1">
              <a:lnSpc>
                <a:spcPct val="110000"/>
              </a:lnSpc>
            </a:pPr>
            <a:r>
              <a:rPr lang="en-GB" sz="1600" dirty="0">
                <a:latin typeface="Arial" panose="020B0604020202020204" pitchFamily="34" charset="0"/>
                <a:cs typeface="Arial" panose="020B0604020202020204" pitchFamily="34" charset="0"/>
              </a:rPr>
              <a:t>Personal characteristics (free school meals, SEN, ethnicity etc.)</a:t>
            </a:r>
          </a:p>
          <a:p>
            <a:pPr>
              <a:lnSpc>
                <a:spcPct val="110000"/>
              </a:lnSpc>
            </a:pPr>
            <a:r>
              <a:rPr lang="en-GB" sz="2000" dirty="0">
                <a:latin typeface="Arial" panose="020B0604020202020204" pitchFamily="34" charset="0"/>
                <a:cs typeface="Arial" panose="020B0604020202020204" pitchFamily="34" charset="0"/>
              </a:rPr>
              <a:t>Matched to later education</a:t>
            </a:r>
          </a:p>
          <a:p>
            <a:pPr lvl="1">
              <a:lnSpc>
                <a:spcPct val="110000"/>
              </a:lnSpc>
            </a:pPr>
            <a:r>
              <a:rPr lang="en-GB" sz="1600" dirty="0">
                <a:latin typeface="Arial" panose="020B0604020202020204" pitchFamily="34" charset="0"/>
                <a:cs typeface="Arial" panose="020B0604020202020204" pitchFamily="34" charset="0"/>
              </a:rPr>
              <a:t>Post-16 learning aims</a:t>
            </a:r>
          </a:p>
          <a:p>
            <a:pPr lvl="1">
              <a:lnSpc>
                <a:spcPct val="110000"/>
              </a:lnSpc>
            </a:pPr>
            <a:r>
              <a:rPr lang="en-GB" sz="1600" dirty="0">
                <a:latin typeface="Arial" panose="020B0604020202020204" pitchFamily="34" charset="0"/>
                <a:cs typeface="Arial" panose="020B0604020202020204" pitchFamily="34" charset="0"/>
              </a:rPr>
              <a:t>Further Education (ILR)</a:t>
            </a:r>
          </a:p>
          <a:p>
            <a:pPr lvl="1">
              <a:lnSpc>
                <a:spcPct val="110000"/>
              </a:lnSpc>
            </a:pPr>
            <a:r>
              <a:rPr lang="en-GB" sz="1600" dirty="0">
                <a:latin typeface="Arial" panose="020B0604020202020204" pitchFamily="34" charset="0"/>
                <a:cs typeface="Arial" panose="020B0604020202020204" pitchFamily="34" charset="0"/>
              </a:rPr>
              <a:t>Higher Education (HESA)</a:t>
            </a:r>
          </a:p>
          <a:p>
            <a:pPr>
              <a:lnSpc>
                <a:spcPct val="110000"/>
              </a:lnSpc>
            </a:pPr>
            <a:r>
              <a:rPr lang="en-GB" sz="2000" dirty="0">
                <a:latin typeface="Arial" panose="020B0604020202020204" pitchFamily="34" charset="0"/>
                <a:cs typeface="Arial" panose="020B0604020202020204" pitchFamily="34" charset="0"/>
              </a:rPr>
              <a:t>And to labour market data</a:t>
            </a:r>
          </a:p>
          <a:p>
            <a:pPr lvl="1">
              <a:lnSpc>
                <a:spcPct val="110000"/>
              </a:lnSpc>
            </a:pPr>
            <a:r>
              <a:rPr lang="en-GB" sz="1600" dirty="0">
                <a:latin typeface="Arial" panose="020B0604020202020204" pitchFamily="34" charset="0"/>
                <a:cs typeface="Arial" panose="020B0604020202020204" pitchFamily="34" charset="0"/>
              </a:rPr>
              <a:t>Employment</a:t>
            </a:r>
          </a:p>
          <a:p>
            <a:pPr lvl="1">
              <a:lnSpc>
                <a:spcPct val="110000"/>
              </a:lnSpc>
            </a:pPr>
            <a:r>
              <a:rPr lang="en-GB" sz="1600" dirty="0">
                <a:latin typeface="Arial" panose="020B0604020202020204" pitchFamily="34" charset="0"/>
                <a:cs typeface="Arial" panose="020B0604020202020204" pitchFamily="34" charset="0"/>
              </a:rPr>
              <a:t>Earnings (including self-employed earnings)</a:t>
            </a:r>
          </a:p>
          <a:p>
            <a:pPr lvl="1">
              <a:lnSpc>
                <a:spcPct val="110000"/>
              </a:lnSpc>
            </a:pPr>
            <a:r>
              <a:rPr lang="en-GB" sz="1600" dirty="0">
                <a:latin typeface="Arial" panose="020B0604020202020204" pitchFamily="34" charset="0"/>
                <a:cs typeface="Arial" panose="020B0604020202020204" pitchFamily="34" charset="0"/>
              </a:rPr>
              <a:t>Benefits</a:t>
            </a:r>
          </a:p>
        </p:txBody>
      </p:sp>
      <p:pic>
        <p:nvPicPr>
          <p:cNvPr id="9" name="Graphic 8">
            <a:extLst>
              <a:ext uri="{FF2B5EF4-FFF2-40B4-BE49-F238E27FC236}">
                <a16:creationId xmlns:a16="http://schemas.microsoft.com/office/drawing/2014/main" id="{31A49E4E-6B07-33AE-9BC4-871DD10DBB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2786155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B7E11F-A475-BFB6-FBE5-BCBFB9617A7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03CE9B-0A9E-DBF3-A28B-8521EEE00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DD41A4AA-1DEA-08ED-8267-1364DC607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FA6162F1-14EC-42EE-10C1-2DB1D1990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2414EC5F-6D1E-4C93-3578-EE12C4B7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F4361D7A-5266-3E5D-0F0C-BB6D1FEAB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D6FCF00-15A1-AE0D-1402-E9886B1BB8AE}"/>
              </a:ext>
            </a:extLst>
          </p:cNvPr>
          <p:cNvSpPr>
            <a:spLocks noGrp="1"/>
          </p:cNvSpPr>
          <p:nvPr>
            <p:ph type="title"/>
          </p:nvPr>
        </p:nvSpPr>
        <p:spPr>
          <a:xfrm>
            <a:off x="283030" y="278535"/>
            <a:ext cx="10167226" cy="1033669"/>
          </a:xfrm>
        </p:spPr>
        <p:txBody>
          <a:bodyPr>
            <a:normAutofit/>
          </a:bodyPr>
          <a:lstStyle/>
          <a:p>
            <a:r>
              <a:rPr lang="en-US" sz="4000" dirty="0">
                <a:solidFill>
                  <a:srgbClr val="FFFFFF"/>
                </a:solidFill>
              </a:rPr>
              <a:t>Creating post-16 choice sets</a:t>
            </a:r>
            <a:endParaRPr lang="en-GB" sz="4000" dirty="0">
              <a:solidFill>
                <a:srgbClr val="FFFFFF"/>
              </a:solidFill>
            </a:endParaRPr>
          </a:p>
        </p:txBody>
      </p:sp>
      <p:pic>
        <p:nvPicPr>
          <p:cNvPr id="9" name="Graphic 8">
            <a:extLst>
              <a:ext uri="{FF2B5EF4-FFF2-40B4-BE49-F238E27FC236}">
                <a16:creationId xmlns:a16="http://schemas.microsoft.com/office/drawing/2014/main" id="{AC8646BE-F764-CB60-6CF9-44C6EBF952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0" name="Content Placeholder 4">
            <a:extLst>
              <a:ext uri="{FF2B5EF4-FFF2-40B4-BE49-F238E27FC236}">
                <a16:creationId xmlns:a16="http://schemas.microsoft.com/office/drawing/2014/main" id="{D53580E4-F38C-C168-6F5C-350FDC2F1DE2}"/>
              </a:ext>
            </a:extLst>
          </p:cNvPr>
          <p:cNvSpPr>
            <a:spLocks noGrp="1"/>
          </p:cNvSpPr>
          <p:nvPr>
            <p:ph idx="1"/>
          </p:nvPr>
        </p:nvSpPr>
        <p:spPr>
          <a:xfrm>
            <a:off x="554304" y="1705767"/>
            <a:ext cx="10891879" cy="4978497"/>
          </a:xfrm>
        </p:spPr>
        <p:txBody>
          <a:bodyPr anchor="ctr">
            <a:normAutofit fontScale="47500" lnSpcReduction="20000"/>
          </a:bodyPr>
          <a:lstStyle/>
          <a:p>
            <a:pPr>
              <a:lnSpc>
                <a:spcPct val="110000"/>
              </a:lnSpc>
            </a:pPr>
            <a:r>
              <a:rPr lang="en-US" sz="6000" dirty="0">
                <a:cs typeface="Arial" panose="020B0604020202020204" pitchFamily="34" charset="0"/>
              </a:rPr>
              <a:t>For each lower attaining young person we create a </a:t>
            </a:r>
            <a:r>
              <a:rPr lang="en-US" sz="6000" b="1" dirty="0">
                <a:cs typeface="Arial" panose="020B0604020202020204" pitchFamily="34" charset="0"/>
              </a:rPr>
              <a:t>Choice Set</a:t>
            </a:r>
            <a:r>
              <a:rPr lang="en-US" sz="6000" dirty="0">
                <a:cs typeface="Arial" panose="020B0604020202020204" pitchFamily="34" charset="0"/>
              </a:rPr>
              <a:t>: includes all post-16 institutions that were a destination for pupils in current and previous 2 cohorts; resident in same MSOA; who also did not achieve </a:t>
            </a:r>
            <a:r>
              <a:rPr lang="en-US" sz="6000" dirty="0" err="1">
                <a:cs typeface="Arial" panose="020B0604020202020204" pitchFamily="34" charset="0"/>
              </a:rPr>
              <a:t>Maths</a:t>
            </a:r>
            <a:r>
              <a:rPr lang="en-US" sz="6000" dirty="0">
                <a:cs typeface="Arial" panose="020B0604020202020204" pitchFamily="34" charset="0"/>
              </a:rPr>
              <a:t> and/or English GCSE thresholds.</a:t>
            </a:r>
          </a:p>
          <a:p>
            <a:pPr>
              <a:lnSpc>
                <a:spcPct val="110000"/>
              </a:lnSpc>
            </a:pPr>
            <a:r>
              <a:rPr lang="en-US" sz="6000" dirty="0">
                <a:cs typeface="Arial" panose="020B0604020202020204" pitchFamily="34" charset="0"/>
              </a:rPr>
              <a:t>For each of these choice-set post-16 institutions [General Further Education (GFE); School or College sixth form; Other vocational] created crow-flies distance. </a:t>
            </a:r>
          </a:p>
          <a:p>
            <a:pPr>
              <a:lnSpc>
                <a:spcPct val="110000"/>
              </a:lnSpc>
            </a:pPr>
            <a:r>
              <a:rPr lang="en-GB" sz="6000" dirty="0">
                <a:ea typeface="Calibri" panose="020F0502020204030204" pitchFamily="34" charset="0"/>
                <a:cs typeface="Calibri" panose="020F0502020204030204" pitchFamily="34" charset="0"/>
              </a:rPr>
              <a:t>Instrument: distance from a young person’s place of residence, to nearest post-16 ‘training provider’ in choice set (Dorsett et al., 2019; Urwin et al., 2020; Hendrik </a:t>
            </a:r>
            <a:r>
              <a:rPr lang="en-GB" sz="6000" dirty="0" err="1">
                <a:ea typeface="Calibri" panose="020F0502020204030204" pitchFamily="34" charset="0"/>
                <a:cs typeface="Calibri" panose="020F0502020204030204" pitchFamily="34" charset="0"/>
              </a:rPr>
              <a:t>Matthewes</a:t>
            </a:r>
            <a:r>
              <a:rPr lang="en-GB" sz="6000" dirty="0">
                <a:ea typeface="Calibri" panose="020F0502020204030204" pitchFamily="34" charset="0"/>
                <a:cs typeface="Calibri" panose="020F0502020204030204" pitchFamily="34" charset="0"/>
              </a:rPr>
              <a:t> and Ventura, 2022).</a:t>
            </a:r>
          </a:p>
        </p:txBody>
      </p:sp>
    </p:spTree>
    <p:extLst>
      <p:ext uri="{BB962C8B-B14F-4D97-AF65-F5344CB8AC3E}">
        <p14:creationId xmlns:p14="http://schemas.microsoft.com/office/powerpoint/2010/main" val="1551769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B239C1-E46B-755D-083D-89C9CE4E4BF3}"/>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2410587-C03B-BA71-9BE5-F46749E9F4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68031B6E-43DE-04F3-CB1B-33AC23DE0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FE46E7D5-D0EA-DC29-DE79-C2DC5255F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0323F367-95C6-967F-F0EF-72ADC8C09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E0C542F9-C80D-77A5-CEF9-696BB7F05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4170533-507A-4F20-5A9F-2B902D8FE042}"/>
              </a:ext>
            </a:extLst>
          </p:cNvPr>
          <p:cNvSpPr>
            <a:spLocks noGrp="1"/>
          </p:cNvSpPr>
          <p:nvPr>
            <p:ph type="title"/>
          </p:nvPr>
        </p:nvSpPr>
        <p:spPr>
          <a:xfrm>
            <a:off x="283030" y="278535"/>
            <a:ext cx="10167226" cy="1033669"/>
          </a:xfrm>
        </p:spPr>
        <p:txBody>
          <a:bodyPr>
            <a:normAutofit/>
          </a:bodyPr>
          <a:lstStyle/>
          <a:p>
            <a:r>
              <a:rPr lang="en-US" sz="4000" dirty="0">
                <a:solidFill>
                  <a:srgbClr val="FFFFFF"/>
                </a:solidFill>
              </a:rPr>
              <a:t>Distance as instrumental variable (How?)</a:t>
            </a:r>
            <a:endParaRPr lang="en-GB" sz="4000" dirty="0">
              <a:solidFill>
                <a:srgbClr val="FFFFFF"/>
              </a:solidFill>
            </a:endParaRPr>
          </a:p>
        </p:txBody>
      </p:sp>
      <p:pic>
        <p:nvPicPr>
          <p:cNvPr id="9" name="Graphic 8">
            <a:extLst>
              <a:ext uri="{FF2B5EF4-FFF2-40B4-BE49-F238E27FC236}">
                <a16:creationId xmlns:a16="http://schemas.microsoft.com/office/drawing/2014/main" id="{AD45F586-9CB5-5B28-0E30-791C7569C3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0" name="Content Placeholder 4">
            <a:extLst>
              <a:ext uri="{FF2B5EF4-FFF2-40B4-BE49-F238E27FC236}">
                <a16:creationId xmlns:a16="http://schemas.microsoft.com/office/drawing/2014/main" id="{01AA2A7D-0CB3-7E70-1A93-A9699E466480}"/>
              </a:ext>
            </a:extLst>
          </p:cNvPr>
          <p:cNvSpPr>
            <a:spLocks noGrp="1"/>
          </p:cNvSpPr>
          <p:nvPr>
            <p:ph idx="1"/>
          </p:nvPr>
        </p:nvSpPr>
        <p:spPr>
          <a:xfrm>
            <a:off x="554304" y="1705767"/>
            <a:ext cx="10891879" cy="4978497"/>
          </a:xfrm>
        </p:spPr>
        <p:txBody>
          <a:bodyPr anchor="ctr">
            <a:noAutofit/>
          </a:bodyPr>
          <a:lstStyle/>
          <a:p>
            <a:pPr>
              <a:lnSpc>
                <a:spcPct val="110000"/>
              </a:lnSpc>
            </a:pPr>
            <a:r>
              <a:rPr lang="en-US" sz="2600" dirty="0">
                <a:latin typeface="Arial" panose="020B0604020202020204" pitchFamily="34" charset="0"/>
                <a:cs typeface="Arial" panose="020B0604020202020204" pitchFamily="34" charset="0"/>
              </a:rPr>
              <a:t>Instrumental methods utilize a variable that predicts whether in treat or control, that can credibly be argued emulates random assignment.</a:t>
            </a:r>
          </a:p>
          <a:p>
            <a:pPr>
              <a:lnSpc>
                <a:spcPct val="110000"/>
              </a:lnSpc>
            </a:pPr>
            <a:r>
              <a:rPr lang="en-US" sz="2600" dirty="0">
                <a:latin typeface="Arial" panose="020B0604020202020204" pitchFamily="34" charset="0"/>
                <a:cs typeface="Arial" panose="020B0604020202020204" pitchFamily="34" charset="0"/>
              </a:rPr>
              <a:t>Imagine poorly-implemented RCT, where rule for random assignment not strictly followed by all administrators (results in ‘fuzzy’ assignment).</a:t>
            </a:r>
          </a:p>
          <a:p>
            <a:pPr>
              <a:lnSpc>
                <a:spcPct val="110000"/>
              </a:lnSpc>
            </a:pPr>
            <a:r>
              <a:rPr lang="en-US" sz="2600" dirty="0">
                <a:latin typeface="Arial" panose="020B0604020202020204" pitchFamily="34" charset="0"/>
                <a:cs typeface="Arial" panose="020B0604020202020204" pitchFamily="34" charset="0"/>
              </a:rPr>
              <a:t>The instrument is ‘predictive’ of whether (</a:t>
            </a:r>
            <a:r>
              <a:rPr lang="en-US" sz="2600" dirty="0" err="1">
                <a:latin typeface="Arial" panose="020B0604020202020204" pitchFamily="34" charset="0"/>
                <a:cs typeface="Arial" panose="020B0604020202020204" pitchFamily="34" charset="0"/>
              </a:rPr>
              <a:t>i</a:t>
            </a:r>
            <a:r>
              <a:rPr lang="en-US" sz="2600" dirty="0">
                <a:latin typeface="Arial" panose="020B0604020202020204" pitchFamily="34" charset="0"/>
                <a:cs typeface="Arial" panose="020B0604020202020204" pitchFamily="34" charset="0"/>
              </a:rPr>
              <a:t>) young person is observed in treatment (GFE) or control state; but not (ii) predictive of outcome (e.g. wage/employment probability). </a:t>
            </a:r>
          </a:p>
          <a:p>
            <a:pPr>
              <a:lnSpc>
                <a:spcPct val="110000"/>
              </a:lnSpc>
            </a:pPr>
            <a:r>
              <a:rPr lang="en-US" sz="2600" dirty="0">
                <a:latin typeface="Arial" panose="020B0604020202020204" pitchFamily="34" charset="0"/>
                <a:cs typeface="Arial" panose="020B0604020202020204" pitchFamily="34" charset="0"/>
              </a:rPr>
              <a:t>Test for (</a:t>
            </a:r>
            <a:r>
              <a:rPr lang="en-US" sz="2600" dirty="0" err="1">
                <a:latin typeface="Arial" panose="020B0604020202020204" pitchFamily="34" charset="0"/>
                <a:cs typeface="Arial" panose="020B0604020202020204" pitchFamily="34" charset="0"/>
              </a:rPr>
              <a:t>i</a:t>
            </a:r>
            <a:r>
              <a:rPr lang="en-US" sz="2600" dirty="0">
                <a:latin typeface="Arial" panose="020B0604020202020204" pitchFamily="34" charset="0"/>
                <a:cs typeface="Arial" panose="020B0604020202020204" pitchFamily="34" charset="0"/>
              </a:rPr>
              <a:t>) but (ii) can only be argued (supported but not tested). </a:t>
            </a:r>
          </a:p>
          <a:p>
            <a:pPr>
              <a:lnSpc>
                <a:spcPct val="110000"/>
              </a:lnSpc>
            </a:pPr>
            <a:r>
              <a:rPr lang="en-US" sz="2600" dirty="0">
                <a:latin typeface="Arial" panose="020B0604020202020204" pitchFamily="34" charset="0"/>
                <a:cs typeface="Arial" panose="020B0604020202020204" pitchFamily="34" charset="0"/>
              </a:rPr>
              <a:t>What is the argument for distance to nearest post-16 institution that is in choice set for lower attainers?</a:t>
            </a:r>
          </a:p>
        </p:txBody>
      </p:sp>
    </p:spTree>
    <p:extLst>
      <p:ext uri="{BB962C8B-B14F-4D97-AF65-F5344CB8AC3E}">
        <p14:creationId xmlns:p14="http://schemas.microsoft.com/office/powerpoint/2010/main" val="2698947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CEF23D-63B1-3945-251E-464A9B4BDA7D}"/>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A547806-9C98-5F79-C45C-2178CA0C0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1A0CDD30-E1C8-932C-E5B1-90BBE396C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997E85C-788E-2E64-42E2-A2F04C908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B5CC3136-A42B-C795-8987-B78BF3681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070BDFB6-8C29-884F-B9C1-94ABB2DF9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F166D5E-FC61-12BB-93FB-4692730DD8E7}"/>
              </a:ext>
            </a:extLst>
          </p:cNvPr>
          <p:cNvSpPr>
            <a:spLocks noGrp="1"/>
          </p:cNvSpPr>
          <p:nvPr>
            <p:ph type="title"/>
          </p:nvPr>
        </p:nvSpPr>
        <p:spPr>
          <a:xfrm>
            <a:off x="554304" y="278535"/>
            <a:ext cx="9895951" cy="1033669"/>
          </a:xfrm>
        </p:spPr>
        <p:txBody>
          <a:bodyPr>
            <a:normAutofit/>
          </a:bodyPr>
          <a:lstStyle/>
          <a:p>
            <a:r>
              <a:rPr lang="en-US" sz="4000" dirty="0">
                <a:solidFill>
                  <a:srgbClr val="FFFFFF"/>
                </a:solidFill>
              </a:rPr>
              <a:t>Two Stage Least Squares, 2SLS (How?)</a:t>
            </a:r>
            <a:endParaRPr lang="en-GB" sz="4000" dirty="0">
              <a:solidFill>
                <a:srgbClr val="FFFFFF"/>
              </a:solidFill>
            </a:endParaRPr>
          </a:p>
        </p:txBody>
      </p:sp>
      <p:pic>
        <p:nvPicPr>
          <p:cNvPr id="9" name="Graphic 8">
            <a:extLst>
              <a:ext uri="{FF2B5EF4-FFF2-40B4-BE49-F238E27FC236}">
                <a16:creationId xmlns:a16="http://schemas.microsoft.com/office/drawing/2014/main" id="{8DEDCA56-F394-63AD-733B-7AD57FD03F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5" name="TextBox 4">
            <a:extLst>
              <a:ext uri="{FF2B5EF4-FFF2-40B4-BE49-F238E27FC236}">
                <a16:creationId xmlns:a16="http://schemas.microsoft.com/office/drawing/2014/main" id="{ADB9D93D-2C26-43C1-BEE6-21E213D12746}"/>
              </a:ext>
            </a:extLst>
          </p:cNvPr>
          <p:cNvSpPr txBox="1"/>
          <p:nvPr/>
        </p:nvSpPr>
        <p:spPr>
          <a:xfrm>
            <a:off x="348272" y="1703948"/>
            <a:ext cx="11495452" cy="4985980"/>
          </a:xfrm>
          <a:prstGeom prst="rect">
            <a:avLst/>
          </a:prstGeom>
          <a:noFill/>
        </p:spPr>
        <p:txBody>
          <a:bodyPr wrap="square" rtlCol="0">
            <a:spAutoFit/>
          </a:bodyPr>
          <a:lstStyle/>
          <a:p>
            <a:pPr marL="514350" indent="-514350" algn="just">
              <a:buFont typeface="+mj-lt"/>
              <a:buAutoNum type="arabicPeriod"/>
              <a:defRPr/>
            </a:pPr>
            <a:r>
              <a:rPr lang="en-US" altLang="en-US" sz="2800" dirty="0" err="1"/>
              <a:t>Employment</a:t>
            </a:r>
            <a:r>
              <a:rPr lang="en-US" altLang="en-US" sz="2800" baseline="-25000" dirty="0" err="1"/>
              <a:t>i</a:t>
            </a:r>
            <a:r>
              <a:rPr lang="en-US" altLang="en-US" sz="2800" baseline="-25000" dirty="0"/>
              <a:t> </a:t>
            </a:r>
            <a:r>
              <a:rPr lang="en-US" altLang="en-US" sz="2800" dirty="0"/>
              <a:t>= </a:t>
            </a:r>
            <a:r>
              <a:rPr lang="en-US" altLang="en-US" sz="2800" dirty="0">
                <a:latin typeface="Symbol" pitchFamily="2" charset="2"/>
              </a:rPr>
              <a:t>a</a:t>
            </a:r>
            <a:r>
              <a:rPr lang="en-US" altLang="en-US" sz="2800" dirty="0"/>
              <a:t> + </a:t>
            </a:r>
            <a:r>
              <a:rPr lang="en-US" altLang="en-US" sz="2800" dirty="0">
                <a:latin typeface="Symbol" pitchFamily="2" charset="2"/>
              </a:rPr>
              <a:t>b</a:t>
            </a:r>
            <a:r>
              <a:rPr lang="en-US" altLang="en-US" sz="2800" baseline="-25000" dirty="0"/>
              <a:t>1</a:t>
            </a:r>
            <a:r>
              <a:rPr lang="en-US" altLang="en-US" sz="2800" dirty="0"/>
              <a:t>GFE</a:t>
            </a:r>
            <a:r>
              <a:rPr lang="en-US" altLang="en-US" sz="2800" baseline="-25000" dirty="0"/>
              <a:t>i </a:t>
            </a:r>
            <a:r>
              <a:rPr lang="en-US" altLang="en-US" sz="2800" dirty="0"/>
              <a:t>+ </a:t>
            </a:r>
            <a:r>
              <a:rPr lang="en-US" altLang="en-US" sz="2800" dirty="0">
                <a:latin typeface="Symbol" pitchFamily="2" charset="2"/>
              </a:rPr>
              <a:t>b</a:t>
            </a:r>
            <a:r>
              <a:rPr lang="en-US" altLang="en-US" sz="2800" baseline="-25000" dirty="0">
                <a:latin typeface="Symbol" pitchFamily="2" charset="2"/>
              </a:rPr>
              <a:t>2</a:t>
            </a:r>
            <a:r>
              <a:rPr lang="en-US" altLang="en-US" sz="2800" dirty="0"/>
              <a:t>x</a:t>
            </a:r>
            <a:r>
              <a:rPr lang="en-US" altLang="en-US" sz="2800" baseline="-25000" dirty="0"/>
              <a:t>1i</a:t>
            </a:r>
            <a:r>
              <a:rPr lang="en-US" altLang="en-US" sz="2800" dirty="0"/>
              <a:t> + </a:t>
            </a:r>
            <a:r>
              <a:rPr lang="en-US" altLang="en-US" sz="2800" dirty="0">
                <a:latin typeface="Symbol" pitchFamily="2" charset="2"/>
              </a:rPr>
              <a:t>b</a:t>
            </a:r>
            <a:r>
              <a:rPr lang="en-US" altLang="en-US" sz="2800" baseline="-25000" dirty="0">
                <a:latin typeface="Symbol" pitchFamily="2" charset="2"/>
              </a:rPr>
              <a:t>3</a:t>
            </a:r>
            <a:r>
              <a:rPr lang="en-US" altLang="en-US" sz="2800" dirty="0"/>
              <a:t>x</a:t>
            </a:r>
            <a:r>
              <a:rPr lang="en-US" altLang="en-US" sz="2800" baseline="-25000" dirty="0"/>
              <a:t>2i</a:t>
            </a:r>
            <a:r>
              <a:rPr lang="en-US" altLang="en-US" sz="2800" dirty="0"/>
              <a:t> + </a:t>
            </a:r>
            <a:r>
              <a:rPr lang="en-US" altLang="en-US" sz="2800" dirty="0">
                <a:latin typeface="Symbol" pitchFamily="2" charset="2"/>
              </a:rPr>
              <a:t>b</a:t>
            </a:r>
            <a:r>
              <a:rPr lang="en-US" altLang="en-US" sz="2800" baseline="-25000" dirty="0">
                <a:latin typeface="Symbol" pitchFamily="2" charset="2"/>
              </a:rPr>
              <a:t>4</a:t>
            </a:r>
            <a:r>
              <a:rPr lang="en-US" altLang="en-US" sz="2800" dirty="0"/>
              <a:t>x</a:t>
            </a:r>
            <a:r>
              <a:rPr lang="en-US" altLang="en-US" sz="2800" baseline="-25000" dirty="0"/>
              <a:t>3i</a:t>
            </a:r>
            <a:r>
              <a:rPr lang="en-US" altLang="en-US" sz="2800" dirty="0"/>
              <a:t> </a:t>
            </a:r>
            <a:r>
              <a:rPr lang="en-US" altLang="en-US" sz="2800" dirty="0">
                <a:solidFill>
                  <a:schemeClr val="bg1">
                    <a:lumMod val="50000"/>
                  </a:schemeClr>
                </a:solidFill>
              </a:rPr>
              <a:t>+ </a:t>
            </a:r>
            <a:r>
              <a:rPr lang="en-US" altLang="en-US" sz="2800" dirty="0">
                <a:solidFill>
                  <a:schemeClr val="bg1">
                    <a:lumMod val="50000"/>
                  </a:schemeClr>
                </a:solidFill>
                <a:latin typeface="Symbol" pitchFamily="2" charset="2"/>
              </a:rPr>
              <a:t>b</a:t>
            </a:r>
            <a:r>
              <a:rPr lang="en-US" altLang="en-US" sz="2800" baseline="-25000" dirty="0">
                <a:solidFill>
                  <a:schemeClr val="bg1">
                    <a:lumMod val="50000"/>
                  </a:schemeClr>
                </a:solidFill>
                <a:latin typeface="Symbol" pitchFamily="2" charset="2"/>
              </a:rPr>
              <a:t>5</a:t>
            </a:r>
            <a:r>
              <a:rPr lang="en-US" altLang="en-US" sz="2800" dirty="0">
                <a:solidFill>
                  <a:schemeClr val="bg1">
                    <a:lumMod val="50000"/>
                  </a:schemeClr>
                </a:solidFill>
              </a:rPr>
              <a:t>Z</a:t>
            </a:r>
            <a:r>
              <a:rPr lang="en-US" altLang="en-US" sz="2800" baseline="-25000" dirty="0">
                <a:solidFill>
                  <a:schemeClr val="bg1">
                    <a:lumMod val="50000"/>
                  </a:schemeClr>
                </a:solidFill>
              </a:rPr>
              <a:t>i</a:t>
            </a:r>
            <a:r>
              <a:rPr lang="en-US" altLang="en-US" sz="2800" dirty="0">
                <a:solidFill>
                  <a:schemeClr val="bg1">
                    <a:lumMod val="50000"/>
                  </a:schemeClr>
                </a:solidFill>
              </a:rPr>
              <a:t> </a:t>
            </a:r>
            <a:r>
              <a:rPr lang="en-US" altLang="en-US" sz="2800" dirty="0"/>
              <a:t>…..+ </a:t>
            </a:r>
            <a:r>
              <a:rPr lang="en-US" altLang="en-US" sz="2800" dirty="0" err="1"/>
              <a:t>u</a:t>
            </a:r>
            <a:r>
              <a:rPr lang="en-US" altLang="en-US" sz="2800" baseline="-25000" dirty="0" err="1"/>
              <a:t>i</a:t>
            </a:r>
            <a:endParaRPr lang="en-US" altLang="en-US" sz="2800" baseline="-25000" dirty="0"/>
          </a:p>
          <a:p>
            <a:pPr algn="just">
              <a:defRPr/>
            </a:pPr>
            <a:endParaRPr lang="en-US" altLang="en-US" sz="1200" dirty="0"/>
          </a:p>
          <a:p>
            <a:pPr algn="just">
              <a:defRPr/>
            </a:pPr>
            <a:r>
              <a:rPr lang="en-US" altLang="en-US" sz="2800" dirty="0"/>
              <a:t>BUT</a:t>
            </a:r>
          </a:p>
          <a:p>
            <a:pPr algn="just">
              <a:defRPr/>
            </a:pPr>
            <a:endParaRPr lang="en-US" altLang="en-US" sz="1200" dirty="0"/>
          </a:p>
          <a:p>
            <a:pPr marL="514350" indent="-514350" algn="just">
              <a:buFont typeface="+mj-lt"/>
              <a:buAutoNum type="arabicPeriod" startAt="2"/>
              <a:defRPr/>
            </a:pPr>
            <a:r>
              <a:rPr lang="en-US" altLang="en-US" sz="2800" dirty="0" err="1"/>
              <a:t>GFE</a:t>
            </a:r>
            <a:r>
              <a:rPr lang="en-US" altLang="en-US" sz="2800" baseline="-25000" dirty="0" err="1"/>
              <a:t>i</a:t>
            </a:r>
            <a:r>
              <a:rPr lang="en-US" altLang="en-US" sz="2800" dirty="0"/>
              <a:t> = </a:t>
            </a:r>
            <a:r>
              <a:rPr lang="en-US" altLang="en-US" sz="2800" dirty="0">
                <a:latin typeface="Symbol" pitchFamily="2" charset="2"/>
              </a:rPr>
              <a:t>g</a:t>
            </a:r>
            <a:r>
              <a:rPr lang="en-US" altLang="en-US" sz="2800" dirty="0"/>
              <a:t> + </a:t>
            </a:r>
            <a:r>
              <a:rPr lang="en-US" altLang="en-US" sz="2800" dirty="0">
                <a:latin typeface="Symbol" pitchFamily="2" charset="2"/>
              </a:rPr>
              <a:t>d</a:t>
            </a:r>
            <a:r>
              <a:rPr lang="en-US" altLang="en-US" sz="2800" baseline="-25000" dirty="0"/>
              <a:t>1</a:t>
            </a:r>
            <a:r>
              <a:rPr lang="en-US" altLang="en-US" sz="2800" dirty="0"/>
              <a:t>x</a:t>
            </a:r>
            <a:r>
              <a:rPr lang="en-US" altLang="en-US" sz="2800" baseline="-25000" dirty="0"/>
              <a:t>1i</a:t>
            </a:r>
            <a:r>
              <a:rPr lang="en-US" altLang="en-US" sz="2800" dirty="0"/>
              <a:t> + </a:t>
            </a:r>
            <a:r>
              <a:rPr lang="en-US" altLang="en-US" sz="2800" dirty="0">
                <a:latin typeface="Symbol" pitchFamily="2" charset="2"/>
              </a:rPr>
              <a:t>d</a:t>
            </a:r>
            <a:r>
              <a:rPr lang="en-US" altLang="en-US" sz="2800" baseline="-25000" dirty="0">
                <a:latin typeface="Symbol" pitchFamily="2" charset="2"/>
              </a:rPr>
              <a:t>2</a:t>
            </a:r>
            <a:r>
              <a:rPr lang="en-US" altLang="en-US" sz="2800" dirty="0"/>
              <a:t>x</a:t>
            </a:r>
            <a:r>
              <a:rPr lang="en-US" altLang="en-US" sz="2800" baseline="-25000" dirty="0"/>
              <a:t>2i</a:t>
            </a:r>
            <a:r>
              <a:rPr lang="en-US" altLang="en-US" sz="2800" dirty="0"/>
              <a:t> + </a:t>
            </a:r>
            <a:r>
              <a:rPr lang="en-US" altLang="en-US" sz="2800" dirty="0">
                <a:latin typeface="Symbol" pitchFamily="2" charset="2"/>
              </a:rPr>
              <a:t>d</a:t>
            </a:r>
            <a:r>
              <a:rPr lang="en-US" altLang="en-US" sz="2800" baseline="-25000" dirty="0">
                <a:latin typeface="Symbol" pitchFamily="2" charset="2"/>
              </a:rPr>
              <a:t>3</a:t>
            </a:r>
            <a:r>
              <a:rPr lang="en-US" altLang="en-US" sz="2800" dirty="0"/>
              <a:t>x</a:t>
            </a:r>
            <a:r>
              <a:rPr lang="en-US" altLang="en-US" sz="2800" baseline="-25000" dirty="0"/>
              <a:t>3i</a:t>
            </a:r>
            <a:r>
              <a:rPr lang="en-US" altLang="en-US" sz="2800" dirty="0"/>
              <a:t> + </a:t>
            </a:r>
            <a:r>
              <a:rPr lang="en-US" altLang="en-US" sz="2800" dirty="0">
                <a:solidFill>
                  <a:schemeClr val="bg1">
                    <a:lumMod val="50000"/>
                  </a:schemeClr>
                </a:solidFill>
                <a:latin typeface="Symbol" pitchFamily="2" charset="2"/>
              </a:rPr>
              <a:t>d</a:t>
            </a:r>
            <a:r>
              <a:rPr lang="en-US" altLang="en-US" sz="2800" baseline="-25000" dirty="0">
                <a:solidFill>
                  <a:schemeClr val="bg1">
                    <a:lumMod val="50000"/>
                  </a:schemeClr>
                </a:solidFill>
                <a:latin typeface="Symbol" pitchFamily="2" charset="2"/>
              </a:rPr>
              <a:t>4</a:t>
            </a:r>
            <a:r>
              <a:rPr lang="en-US" altLang="en-US" sz="2800" dirty="0">
                <a:solidFill>
                  <a:schemeClr val="bg1">
                    <a:lumMod val="50000"/>
                  </a:schemeClr>
                </a:solidFill>
              </a:rPr>
              <a:t>Z</a:t>
            </a:r>
            <a:r>
              <a:rPr lang="en-US" altLang="en-US" sz="2800" baseline="-25000" dirty="0">
                <a:solidFill>
                  <a:schemeClr val="bg1">
                    <a:lumMod val="50000"/>
                  </a:schemeClr>
                </a:solidFill>
              </a:rPr>
              <a:t>i</a:t>
            </a:r>
            <a:r>
              <a:rPr lang="en-US" altLang="en-US" sz="2800" dirty="0"/>
              <a:t> …..+ v</a:t>
            </a:r>
            <a:r>
              <a:rPr lang="en-US" altLang="en-US" sz="2800" baseline="-25000" dirty="0"/>
              <a:t>i</a:t>
            </a:r>
          </a:p>
          <a:p>
            <a:pPr algn="just">
              <a:defRPr/>
            </a:pPr>
            <a:endParaRPr lang="en-US" altLang="en-US" sz="1400" baseline="-25000" dirty="0"/>
          </a:p>
          <a:p>
            <a:pPr algn="just">
              <a:defRPr/>
            </a:pPr>
            <a:endParaRPr lang="en-US" altLang="en-US" sz="1400" dirty="0"/>
          </a:p>
          <a:p>
            <a:pPr marL="457200" indent="-457200" algn="just">
              <a:buFont typeface="Arial" panose="020B0604020202020204" pitchFamily="34" charset="0"/>
              <a:buChar char="•"/>
              <a:defRPr/>
            </a:pPr>
            <a:r>
              <a:rPr lang="en-US" altLang="en-US" sz="2800" dirty="0"/>
              <a:t>Education (GFE) is endogenously determined: it is as a ‘y’ but in equation 1. we treat as an ‘x’.</a:t>
            </a:r>
          </a:p>
          <a:p>
            <a:pPr marL="457200" indent="-457200" algn="just">
              <a:buFont typeface="Arial" panose="020B0604020202020204" pitchFamily="34" charset="0"/>
              <a:buChar char="•"/>
              <a:defRPr/>
            </a:pPr>
            <a:r>
              <a:rPr lang="en-GB" sz="2800" dirty="0"/>
              <a:t>When you start looking, so much is potentially endogenous, but our focus is on one parameter </a:t>
            </a:r>
            <a:r>
              <a:rPr lang="en-US" altLang="en-US" sz="2800" dirty="0">
                <a:latin typeface="Symbol" pitchFamily="2" charset="2"/>
              </a:rPr>
              <a:t>b</a:t>
            </a:r>
            <a:r>
              <a:rPr lang="en-US" altLang="en-US" sz="2800" baseline="-25000" dirty="0"/>
              <a:t>1 </a:t>
            </a:r>
            <a:endParaRPr lang="en-GB" sz="2800" dirty="0"/>
          </a:p>
          <a:p>
            <a:pPr marL="457200" indent="-457200" algn="just">
              <a:buFont typeface="Arial" panose="020B0604020202020204" pitchFamily="34" charset="0"/>
              <a:buChar char="•"/>
              <a:defRPr/>
            </a:pPr>
            <a:r>
              <a:rPr lang="en-US" altLang="en-US" sz="2800" dirty="0"/>
              <a:t>2SLS estimates equations 1. and 2. but in order to do this, we need an instrumental variable (Z). </a:t>
            </a:r>
          </a:p>
          <a:p>
            <a:pPr marL="457200" indent="-457200" algn="just">
              <a:buFont typeface="Arial" panose="020B0604020202020204" pitchFamily="34" charset="0"/>
              <a:buChar char="•"/>
              <a:defRPr/>
            </a:pPr>
            <a:endParaRPr lang="en-US" altLang="en-US" sz="2800" baseline="-25000" dirty="0"/>
          </a:p>
        </p:txBody>
      </p:sp>
      <p:cxnSp>
        <p:nvCxnSpPr>
          <p:cNvPr id="6" name="Straight Connector 5">
            <a:extLst>
              <a:ext uri="{FF2B5EF4-FFF2-40B4-BE49-F238E27FC236}">
                <a16:creationId xmlns:a16="http://schemas.microsoft.com/office/drawing/2014/main" id="{8D8D319A-9334-E0E8-E9CA-13A42096F148}"/>
              </a:ext>
            </a:extLst>
          </p:cNvPr>
          <p:cNvCxnSpPr/>
          <p:nvPr/>
        </p:nvCxnSpPr>
        <p:spPr>
          <a:xfrm flipV="1">
            <a:off x="8115299" y="1625144"/>
            <a:ext cx="519764" cy="70264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709893E-CDF3-50B6-280D-5A7E52406A0D}"/>
              </a:ext>
            </a:extLst>
          </p:cNvPr>
          <p:cNvCxnSpPr>
            <a:cxnSpLocks/>
          </p:cNvCxnSpPr>
          <p:nvPr/>
        </p:nvCxnSpPr>
        <p:spPr>
          <a:xfrm>
            <a:off x="8115299" y="1634769"/>
            <a:ext cx="611712" cy="69301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2258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9F0FCC-6A76-4206-2E03-DABA73AB50CB}"/>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C1A52E6-1CD8-9B1F-BD0E-4B0DCD06A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2DD52A32-87F5-8CA0-3289-0DD54BC83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8D75645F-1765-681E-E4F6-352B5A24A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EF66FFA6-32C3-EFB4-AD16-35319B2955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D50E0F34-07B6-93F3-C1FC-AE15C4D99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2B46931-DD4D-D812-B056-9DA5A1614FD7}"/>
              </a:ext>
            </a:extLst>
          </p:cNvPr>
          <p:cNvSpPr>
            <a:spLocks noGrp="1"/>
          </p:cNvSpPr>
          <p:nvPr>
            <p:ph type="title"/>
          </p:nvPr>
        </p:nvSpPr>
        <p:spPr>
          <a:xfrm>
            <a:off x="554304" y="278535"/>
            <a:ext cx="9895951" cy="1033669"/>
          </a:xfrm>
        </p:spPr>
        <p:txBody>
          <a:bodyPr>
            <a:normAutofit/>
          </a:bodyPr>
          <a:lstStyle/>
          <a:p>
            <a:r>
              <a:rPr lang="en-US" sz="4000" dirty="0">
                <a:solidFill>
                  <a:srgbClr val="FFFFFF"/>
                </a:solidFill>
              </a:rPr>
              <a:t>Post-16 Pathways: OLS and 2SLS </a:t>
            </a:r>
            <a:endParaRPr lang="en-GB" sz="4000" dirty="0">
              <a:solidFill>
                <a:srgbClr val="FFFFFF"/>
              </a:solidFill>
            </a:endParaRPr>
          </a:p>
        </p:txBody>
      </p:sp>
      <p:pic>
        <p:nvPicPr>
          <p:cNvPr id="9" name="Graphic 8">
            <a:extLst>
              <a:ext uri="{FF2B5EF4-FFF2-40B4-BE49-F238E27FC236}">
                <a16:creationId xmlns:a16="http://schemas.microsoft.com/office/drawing/2014/main" id="{0F57F6E8-D81F-749D-6F05-DFD0C82B27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0" name="Content Placeholder 4">
            <a:extLst>
              <a:ext uri="{FF2B5EF4-FFF2-40B4-BE49-F238E27FC236}">
                <a16:creationId xmlns:a16="http://schemas.microsoft.com/office/drawing/2014/main" id="{FEA49AE9-F3E5-8928-E69C-BE44DD59A528}"/>
              </a:ext>
            </a:extLst>
          </p:cNvPr>
          <p:cNvSpPr>
            <a:spLocks noGrp="1"/>
          </p:cNvSpPr>
          <p:nvPr>
            <p:ph idx="1"/>
          </p:nvPr>
        </p:nvSpPr>
        <p:spPr>
          <a:xfrm>
            <a:off x="650058" y="1947672"/>
            <a:ext cx="11423013" cy="4553712"/>
          </a:xfrm>
        </p:spPr>
        <p:txBody>
          <a:bodyPr anchor="ctr">
            <a:normAutofit lnSpcReduction="10000"/>
          </a:bodyPr>
          <a:lstStyle/>
          <a:p>
            <a:pPr>
              <a:lnSpc>
                <a:spcPct val="100000"/>
              </a:lnSpc>
              <a:spcBef>
                <a:spcPts val="0"/>
              </a:spcBef>
              <a:defRPr/>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Ordinary Least Squares regression, controlling for a rich set of background characteristics, including KS2 and KS3 performance measures, Ethnicity, ever SEN, ever FSM, gender, region of residence; Urban City and Town, Rural Town and Fringe, Rural Village; % FSM in MSOA; household net annual income decile of MSOA, etc. </a:t>
            </a:r>
          </a:p>
          <a:p>
            <a:pPr>
              <a:lnSpc>
                <a:spcPct val="100000"/>
              </a:lnSpc>
              <a:spcBef>
                <a:spcPts val="0"/>
              </a:spcBef>
              <a:defRPr/>
            </a:pPr>
            <a:endParaRPr lang="en-GB"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defRPr/>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Varied our approach to definition of the treatment (capturing more than just ‘Oct turn 17’ registration), and also estimated models for an earlier cohort (pupils in 2009 KS4 cohort). Changes do not alter findings.</a:t>
            </a:r>
          </a:p>
          <a:p>
            <a:pPr>
              <a:lnSpc>
                <a:spcPct val="100000"/>
              </a:lnSpc>
              <a:spcBef>
                <a:spcPts val="0"/>
              </a:spcBef>
              <a:defRPr/>
            </a:pPr>
            <a:endParaRPr lang="en-GB"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r>
              <a:rPr lang="en-GB" sz="2400" dirty="0">
                <a:latin typeface="Arial" panose="020B0604020202020204" pitchFamily="34" charset="0"/>
                <a:ea typeface="Times New Roman" panose="02020603050405020304" pitchFamily="18" charset="0"/>
                <a:cs typeface="Arial" panose="020B0604020202020204" pitchFamily="34" charset="0"/>
              </a:rPr>
              <a:t>Distance to </a:t>
            </a:r>
            <a:r>
              <a:rPr lang="en-GB" sz="2400" u="sng" dirty="0">
                <a:latin typeface="Arial" panose="020B0604020202020204" pitchFamily="34" charset="0"/>
                <a:ea typeface="Times New Roman" panose="02020603050405020304" pitchFamily="18" charset="0"/>
                <a:cs typeface="Arial" panose="020B0604020202020204" pitchFamily="34" charset="0"/>
              </a:rPr>
              <a:t>nearest GFE</a:t>
            </a:r>
            <a:r>
              <a:rPr lang="en-GB" sz="2400" dirty="0">
                <a:latin typeface="Arial" panose="020B0604020202020204" pitchFamily="34" charset="0"/>
                <a:ea typeface="Times New Roman" panose="02020603050405020304" pitchFamily="18" charset="0"/>
                <a:cs typeface="Arial" panose="020B0604020202020204" pitchFamily="34" charset="0"/>
              </a:rPr>
              <a:t> in relevant choice set as Instrument (GFE Oct turn 17).</a:t>
            </a:r>
          </a:p>
          <a:p>
            <a:pPr marL="342900" lvl="0" indent="-342900"/>
            <a:r>
              <a:rPr lang="en-GB" sz="2400" dirty="0">
                <a:latin typeface="Arial" panose="020B0604020202020204" pitchFamily="34" charset="0"/>
                <a:ea typeface="Times New Roman" panose="02020603050405020304" pitchFamily="18" charset="0"/>
                <a:cs typeface="Arial" panose="020B0604020202020204" pitchFamily="34" charset="0"/>
              </a:rPr>
              <a:t>First-stage regression results are supportive of a strong first-stage (F-stat&gt;10).</a:t>
            </a:r>
          </a:p>
        </p:txBody>
      </p:sp>
    </p:spTree>
    <p:extLst>
      <p:ext uri="{BB962C8B-B14F-4D97-AF65-F5344CB8AC3E}">
        <p14:creationId xmlns:p14="http://schemas.microsoft.com/office/powerpoint/2010/main" val="3759357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854C5D-83B9-DC60-66F4-4EEDFADE8FBB}"/>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D5C014A-2713-6E40-1D75-EF649119D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DEE77972-1F32-D6DC-F13F-1554BB17A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807362D6-FA70-A950-5D5B-5F24E17E5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D03B4C91-F300-7572-E1C6-89A9C90DB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BB2B9174-A32C-D704-0416-9B04DD4D8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862203D-46EA-111D-0965-DCF902451A94}"/>
              </a:ext>
            </a:extLst>
          </p:cNvPr>
          <p:cNvSpPr>
            <a:spLocks noGrp="1"/>
          </p:cNvSpPr>
          <p:nvPr>
            <p:ph type="title"/>
          </p:nvPr>
        </p:nvSpPr>
        <p:spPr>
          <a:xfrm>
            <a:off x="554304" y="278535"/>
            <a:ext cx="9895951" cy="1033669"/>
          </a:xfrm>
        </p:spPr>
        <p:txBody>
          <a:bodyPr>
            <a:normAutofit/>
          </a:bodyPr>
          <a:lstStyle/>
          <a:p>
            <a:r>
              <a:rPr lang="en-US" sz="4000" dirty="0">
                <a:solidFill>
                  <a:srgbClr val="FFFFFF"/>
                </a:solidFill>
              </a:rPr>
              <a:t>Results OLS and IV</a:t>
            </a:r>
            <a:endParaRPr lang="en-GB" sz="4000" dirty="0">
              <a:solidFill>
                <a:srgbClr val="FFFFFF"/>
              </a:solidFill>
            </a:endParaRPr>
          </a:p>
        </p:txBody>
      </p:sp>
      <p:pic>
        <p:nvPicPr>
          <p:cNvPr id="9" name="Graphic 8">
            <a:extLst>
              <a:ext uri="{FF2B5EF4-FFF2-40B4-BE49-F238E27FC236}">
                <a16:creationId xmlns:a16="http://schemas.microsoft.com/office/drawing/2014/main" id="{1B852FC7-E130-505E-BB57-E9110710B1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13" name="Picture 12">
            <a:extLst>
              <a:ext uri="{FF2B5EF4-FFF2-40B4-BE49-F238E27FC236}">
                <a16:creationId xmlns:a16="http://schemas.microsoft.com/office/drawing/2014/main" id="{60FAF6F5-811B-4B37-C39C-4FEDAFB598C8}"/>
              </a:ext>
            </a:extLst>
          </p:cNvPr>
          <p:cNvPicPr>
            <a:picLocks noChangeAspect="1"/>
          </p:cNvPicPr>
          <p:nvPr/>
        </p:nvPicPr>
        <p:blipFill>
          <a:blip r:embed="rId5"/>
          <a:stretch>
            <a:fillRect/>
          </a:stretch>
        </p:blipFill>
        <p:spPr>
          <a:xfrm>
            <a:off x="1793746" y="1666415"/>
            <a:ext cx="8604504" cy="5109219"/>
          </a:xfrm>
          <a:prstGeom prst="rect">
            <a:avLst/>
          </a:prstGeom>
        </p:spPr>
      </p:pic>
    </p:spTree>
    <p:extLst>
      <p:ext uri="{BB962C8B-B14F-4D97-AF65-F5344CB8AC3E}">
        <p14:creationId xmlns:p14="http://schemas.microsoft.com/office/powerpoint/2010/main" val="442519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AE3AA7-16BD-4504-55DE-B26D8990E59B}"/>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0D8EBBE-4AC6-2A20-40AE-0C24D8862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EF6D6215-F5C2-E75F-0E37-4E82A2191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E8AC0EC8-6262-D009-A186-86E33BF46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5A9FCE50-FFF8-B74B-29D9-9F3BDD597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D3DA4872-E8F2-1CEE-7833-E58B2210C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6B861E3-8E0D-4682-0D5F-A60FF6273E93}"/>
              </a:ext>
            </a:extLst>
          </p:cNvPr>
          <p:cNvSpPr>
            <a:spLocks noGrp="1"/>
          </p:cNvSpPr>
          <p:nvPr>
            <p:ph type="title"/>
          </p:nvPr>
        </p:nvSpPr>
        <p:spPr>
          <a:xfrm>
            <a:off x="554304" y="278535"/>
            <a:ext cx="9895951" cy="1033669"/>
          </a:xfrm>
        </p:spPr>
        <p:txBody>
          <a:bodyPr>
            <a:normAutofit/>
          </a:bodyPr>
          <a:lstStyle/>
          <a:p>
            <a:r>
              <a:rPr lang="en-US" sz="4000" dirty="0">
                <a:solidFill>
                  <a:srgbClr val="FFFFFF"/>
                </a:solidFill>
              </a:rPr>
              <a:t>Results OLS and IV: Interpretation(s) </a:t>
            </a:r>
            <a:endParaRPr lang="en-GB" sz="4000" dirty="0">
              <a:solidFill>
                <a:srgbClr val="FFFFFF"/>
              </a:solidFill>
            </a:endParaRPr>
          </a:p>
        </p:txBody>
      </p:sp>
      <p:pic>
        <p:nvPicPr>
          <p:cNvPr id="9" name="Graphic 8">
            <a:extLst>
              <a:ext uri="{FF2B5EF4-FFF2-40B4-BE49-F238E27FC236}">
                <a16:creationId xmlns:a16="http://schemas.microsoft.com/office/drawing/2014/main" id="{ADBE80AA-C27D-0D62-BE42-56EC55A162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0" name="Content Placeholder 4">
            <a:extLst>
              <a:ext uri="{FF2B5EF4-FFF2-40B4-BE49-F238E27FC236}">
                <a16:creationId xmlns:a16="http://schemas.microsoft.com/office/drawing/2014/main" id="{A964A6E5-3E6A-449F-FA41-15A5869095AA}"/>
              </a:ext>
            </a:extLst>
          </p:cNvPr>
          <p:cNvSpPr>
            <a:spLocks noGrp="1"/>
          </p:cNvSpPr>
          <p:nvPr>
            <p:ph idx="1"/>
          </p:nvPr>
        </p:nvSpPr>
        <p:spPr>
          <a:xfrm>
            <a:off x="554304" y="1875967"/>
            <a:ext cx="11322010" cy="4441807"/>
          </a:xfrm>
        </p:spPr>
        <p:txBody>
          <a:bodyPr anchor="ctr">
            <a:normAutofit fontScale="92500"/>
          </a:bodyPr>
          <a:lstStyle/>
          <a:p>
            <a:pPr>
              <a:lnSpc>
                <a:spcPct val="110000"/>
              </a:lnSpc>
            </a:pPr>
            <a:r>
              <a:rPr lang="en-GB" sz="2600" dirty="0">
                <a:latin typeface="Arial" panose="020B0604020202020204" pitchFamily="34" charset="0"/>
                <a:ea typeface="Calibri" panose="020F0502020204030204" pitchFamily="34" charset="0"/>
                <a:cs typeface="Arial" panose="020B0604020202020204" pitchFamily="34" charset="0"/>
              </a:rPr>
              <a:t>IV estimates identify a Local Average Treatment Effect (LATE) that applies to the subpopulation of compliers (</a:t>
            </a:r>
            <a:r>
              <a:rPr lang="en-GB" sz="2600" dirty="0" err="1">
                <a:latin typeface="Arial" panose="020B0604020202020204" pitchFamily="34" charset="0"/>
                <a:ea typeface="Calibri" panose="020F0502020204030204" pitchFamily="34" charset="0"/>
                <a:cs typeface="Arial" panose="020B0604020202020204" pitchFamily="34" charset="0"/>
              </a:rPr>
              <a:t>Imbens</a:t>
            </a:r>
            <a:r>
              <a:rPr lang="en-GB" sz="2600" dirty="0">
                <a:latin typeface="Arial" panose="020B0604020202020204" pitchFamily="34" charset="0"/>
                <a:ea typeface="Calibri" panose="020F0502020204030204" pitchFamily="34" charset="0"/>
                <a:cs typeface="Arial" panose="020B0604020202020204" pitchFamily="34" charset="0"/>
              </a:rPr>
              <a:t> and Angrist, 1994) — i.e. young people whose engagement with post-16 learning is altered by distance to provider.</a:t>
            </a:r>
          </a:p>
          <a:p>
            <a:pPr>
              <a:lnSpc>
                <a:spcPct val="110000"/>
              </a:lnSpc>
            </a:pPr>
            <a:r>
              <a:rPr lang="en-US" sz="2600" dirty="0">
                <a:latin typeface="Arial" panose="020B0604020202020204" pitchFamily="34" charset="0"/>
                <a:cs typeface="Arial" panose="020B0604020202020204" pitchFamily="34" charset="0"/>
              </a:rPr>
              <a:t>Only a portion of the variation in the endogenous variable ‘GFE’ (portion matching up with the ‘distance’ instrument) is used to produce slope estimate.</a:t>
            </a:r>
            <a:endParaRPr lang="en-US" sz="2600" dirty="0">
              <a:latin typeface="Arial" panose="020B0604020202020204" pitchFamily="34" charset="0"/>
              <a:ea typeface="Calibri" panose="020F0502020204030204" pitchFamily="34" charset="0"/>
              <a:cs typeface="Arial" panose="020B0604020202020204" pitchFamily="34" charset="0"/>
            </a:endParaRPr>
          </a:p>
          <a:p>
            <a:pPr>
              <a:lnSpc>
                <a:spcPct val="110000"/>
              </a:lnSpc>
            </a:pPr>
            <a:r>
              <a:rPr lang="en-US" sz="2600" dirty="0">
                <a:latin typeface="Arial" panose="020B0604020202020204" pitchFamily="34" charset="0"/>
                <a:cs typeface="Arial" panose="020B0604020202020204" pitchFamily="34" charset="0"/>
              </a:rPr>
              <a:t>Think of this as capturing the treatment impact associated with the ‘marginal’ learner (i.e. they are on the margins of going to GFE, or not). </a:t>
            </a:r>
          </a:p>
          <a:p>
            <a:pPr>
              <a:lnSpc>
                <a:spcPct val="110000"/>
              </a:lnSpc>
            </a:pPr>
            <a:r>
              <a:rPr lang="en-US" sz="2600" dirty="0">
                <a:latin typeface="Arial" panose="020B0604020202020204" pitchFamily="34" charset="0"/>
                <a:cs typeface="Arial" panose="020B0604020202020204" pitchFamily="34" charset="0"/>
              </a:rPr>
              <a:t>This provides us with a Local Average Treatment Effect [LATE] as opposed to the Average Treatment Effect (ATE/ATT) from OLS.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327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5B101C-EE55-5CFD-2D03-5464489B04A6}"/>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D402BA-F032-B171-5E1E-81ABC3987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21A86ADD-F5F2-E341-DBE9-753047B40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5024C3E3-74BD-67E9-8D5A-805708798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29E07154-70A7-2017-1912-D325D9A86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F3E98652-A39A-FC20-D0E1-93CD74E8A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067B5FE-4B07-5025-E30D-468C843F02A8}"/>
              </a:ext>
            </a:extLst>
          </p:cNvPr>
          <p:cNvSpPr>
            <a:spLocks noGrp="1"/>
          </p:cNvSpPr>
          <p:nvPr>
            <p:ph type="title"/>
          </p:nvPr>
        </p:nvSpPr>
        <p:spPr>
          <a:xfrm>
            <a:off x="554304" y="278535"/>
            <a:ext cx="9895951" cy="1033669"/>
          </a:xfrm>
        </p:spPr>
        <p:txBody>
          <a:bodyPr>
            <a:normAutofit/>
          </a:bodyPr>
          <a:lstStyle/>
          <a:p>
            <a:r>
              <a:rPr lang="en-US" sz="4000" dirty="0">
                <a:solidFill>
                  <a:srgbClr val="FFFFFF"/>
                </a:solidFill>
              </a:rPr>
              <a:t>Interpretation (who and how?)</a:t>
            </a:r>
            <a:endParaRPr lang="en-GB" sz="4000" dirty="0">
              <a:solidFill>
                <a:srgbClr val="FFFFFF"/>
              </a:solidFill>
            </a:endParaRPr>
          </a:p>
        </p:txBody>
      </p:sp>
      <p:pic>
        <p:nvPicPr>
          <p:cNvPr id="9" name="Graphic 8">
            <a:extLst>
              <a:ext uri="{FF2B5EF4-FFF2-40B4-BE49-F238E27FC236}">
                <a16:creationId xmlns:a16="http://schemas.microsoft.com/office/drawing/2014/main" id="{BB5B4669-A287-CA2A-FB23-CE540969F2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0" name="Content Placeholder 4">
            <a:extLst>
              <a:ext uri="{FF2B5EF4-FFF2-40B4-BE49-F238E27FC236}">
                <a16:creationId xmlns:a16="http://schemas.microsoft.com/office/drawing/2014/main" id="{8D4A1324-34FA-D45E-0539-BD529738BE09}"/>
              </a:ext>
            </a:extLst>
          </p:cNvPr>
          <p:cNvSpPr>
            <a:spLocks noGrp="1"/>
          </p:cNvSpPr>
          <p:nvPr>
            <p:ph idx="1"/>
          </p:nvPr>
        </p:nvSpPr>
        <p:spPr>
          <a:xfrm>
            <a:off x="650058" y="1804321"/>
            <a:ext cx="11423013" cy="4697063"/>
          </a:xfrm>
        </p:spPr>
        <p:txBody>
          <a:bodyPr anchor="ctr">
            <a:normAutofit fontScale="92500"/>
          </a:bodyPr>
          <a:lstStyle/>
          <a:p>
            <a:pPr>
              <a:lnSpc>
                <a:spcPct val="110000"/>
              </a:lnSpc>
            </a:pPr>
            <a:r>
              <a:rPr lang="en-US" sz="2200" dirty="0">
                <a:latin typeface="Arial" panose="020B0604020202020204" pitchFamily="34" charset="0"/>
                <a:cs typeface="Arial" panose="020B0604020202020204" pitchFamily="34" charset="0"/>
              </a:rPr>
              <a:t>OLS results cover full sample (population), but greater concern that selection into treatment on unobserved characteristics drives findings of positive impact (limits causal inference). </a:t>
            </a:r>
          </a:p>
          <a:p>
            <a:pPr>
              <a:lnSpc>
                <a:spcPct val="110000"/>
              </a:lnSpc>
            </a:pPr>
            <a:r>
              <a:rPr lang="en-US" sz="2200" dirty="0">
                <a:latin typeface="Arial" panose="020B0604020202020204" pitchFamily="34" charset="0"/>
                <a:cs typeface="Arial" panose="020B0604020202020204" pitchFamily="34" charset="0"/>
              </a:rPr>
              <a:t>Modelling selection into treatment (on observed characteristics) provides indication of potential direction of bias (e.g. PS Match).</a:t>
            </a:r>
          </a:p>
          <a:p>
            <a:pPr>
              <a:lnSpc>
                <a:spcPct val="110000"/>
              </a:lnSpc>
            </a:pPr>
            <a:r>
              <a:rPr lang="en-US" sz="2200" dirty="0">
                <a:latin typeface="Arial" panose="020B0604020202020204" pitchFamily="34" charset="0"/>
                <a:cs typeface="Arial" panose="020B0604020202020204" pitchFamily="34" charset="0"/>
              </a:rPr>
              <a:t>Are we in a DWP (ALMP) or DfE (Education Economics) type context?  </a:t>
            </a:r>
          </a:p>
          <a:p>
            <a:pPr>
              <a:lnSpc>
                <a:spcPct val="110000"/>
              </a:lnSpc>
            </a:pPr>
            <a:r>
              <a:rPr lang="en-US" sz="2200" dirty="0">
                <a:latin typeface="Arial" panose="020B0604020202020204" pitchFamily="34" charset="0"/>
                <a:cs typeface="Arial" panose="020B0604020202020204" pitchFamily="34" charset="0"/>
              </a:rPr>
              <a:t>Possibly the latter for these OLS results, but IV </a:t>
            </a:r>
            <a:r>
              <a:rPr lang="en-US" sz="2200" u="sng" dirty="0">
                <a:latin typeface="Arial" panose="020B0604020202020204" pitchFamily="34" charset="0"/>
                <a:cs typeface="Arial" panose="020B0604020202020204" pitchFamily="34" charset="0"/>
              </a:rPr>
              <a:t>should</a:t>
            </a:r>
            <a:r>
              <a:rPr lang="en-US" sz="2200" dirty="0">
                <a:latin typeface="Arial" panose="020B0604020202020204" pitchFamily="34" charset="0"/>
                <a:cs typeface="Arial" panose="020B0604020202020204" pitchFamily="34" charset="0"/>
              </a:rPr>
              <a:t> capture causal impact for compliers.</a:t>
            </a:r>
          </a:p>
          <a:p>
            <a:pPr>
              <a:lnSpc>
                <a:spcPct val="110000"/>
              </a:lnSpc>
            </a:pPr>
            <a:endParaRPr lang="en-US" sz="800" dirty="0">
              <a:latin typeface="Arial" panose="020B0604020202020204" pitchFamily="34" charset="0"/>
              <a:cs typeface="Arial" panose="020B0604020202020204" pitchFamily="34" charset="0"/>
            </a:endParaRPr>
          </a:p>
          <a:p>
            <a:pPr>
              <a:lnSpc>
                <a:spcPct val="110000"/>
              </a:lnSpc>
            </a:pPr>
            <a:r>
              <a:rPr lang="en-GB" sz="2200" dirty="0">
                <a:latin typeface="Arial" panose="020B0604020202020204" pitchFamily="34" charset="0"/>
                <a:cs typeface="Arial" panose="020B0604020202020204" pitchFamily="34" charset="0"/>
              </a:rPr>
              <a:t>Could be that other groups (outside of compliers) experience positive returns, and this is driving OLS results. </a:t>
            </a:r>
            <a:endParaRPr lang="en-US" sz="2200" dirty="0">
              <a:latin typeface="Arial" panose="020B0604020202020204" pitchFamily="34" charset="0"/>
              <a:cs typeface="Arial" panose="020B0604020202020204" pitchFamily="34" charset="0"/>
            </a:endParaRPr>
          </a:p>
          <a:p>
            <a:pPr>
              <a:lnSpc>
                <a:spcPct val="110000"/>
              </a:lnSpc>
            </a:pPr>
            <a:r>
              <a:rPr lang="en-US" sz="2200" dirty="0">
                <a:latin typeface="Arial" panose="020B0604020202020204" pitchFamily="34" charset="0"/>
                <a:cs typeface="Arial" panose="020B0604020202020204" pitchFamily="34" charset="0"/>
              </a:rPr>
              <a:t>Key question: which education or </a:t>
            </a:r>
            <a:r>
              <a:rPr lang="en-US" sz="2200" dirty="0" err="1">
                <a:latin typeface="Arial" panose="020B0604020202020204" pitchFamily="34" charset="0"/>
                <a:cs typeface="Arial" panose="020B0604020202020204" pitchFamily="34" charset="0"/>
              </a:rPr>
              <a:t>labour</a:t>
            </a:r>
            <a:r>
              <a:rPr lang="en-US" sz="2200" dirty="0">
                <a:latin typeface="Arial" panose="020B0604020202020204" pitchFamily="34" charset="0"/>
                <a:cs typeface="Arial" panose="020B0604020202020204" pitchFamily="34" charset="0"/>
              </a:rPr>
              <a:t> market ‘state’ is providing basis for counterfactual estimates in the case of IV and how does this differ to that for OLS estimates? </a:t>
            </a:r>
          </a:p>
        </p:txBody>
      </p:sp>
    </p:spTree>
    <p:extLst>
      <p:ext uri="{BB962C8B-B14F-4D97-AF65-F5344CB8AC3E}">
        <p14:creationId xmlns:p14="http://schemas.microsoft.com/office/powerpoint/2010/main" val="4089070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228882-7575-2CF0-E6CC-0F851819011B}"/>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2B5D197-4E54-338F-BF0C-D8BE4A0DC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B821D515-0C8E-BEE3-A8D3-238934FDE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BA16B039-694D-2350-E54C-FEDE109F6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B5005424-2BA4-5835-F5BF-6945E12DE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F4B044B3-4615-1B87-F15E-B848A1F66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24E27A9-6D52-A826-9AA0-C27738ECCED3}"/>
              </a:ext>
            </a:extLst>
          </p:cNvPr>
          <p:cNvSpPr>
            <a:spLocks noGrp="1"/>
          </p:cNvSpPr>
          <p:nvPr>
            <p:ph type="title"/>
          </p:nvPr>
        </p:nvSpPr>
        <p:spPr>
          <a:xfrm>
            <a:off x="554304" y="278535"/>
            <a:ext cx="9895951" cy="1033669"/>
          </a:xfrm>
        </p:spPr>
        <p:txBody>
          <a:bodyPr>
            <a:normAutofit/>
          </a:bodyPr>
          <a:lstStyle/>
          <a:p>
            <a:r>
              <a:rPr lang="en-US" sz="4000" dirty="0">
                <a:solidFill>
                  <a:srgbClr val="FFFFFF"/>
                </a:solidFill>
              </a:rPr>
              <a:t>Interpretation and possible enhancements </a:t>
            </a:r>
            <a:endParaRPr lang="en-GB" sz="4000" dirty="0">
              <a:solidFill>
                <a:srgbClr val="FFFFFF"/>
              </a:solidFill>
            </a:endParaRPr>
          </a:p>
        </p:txBody>
      </p:sp>
      <p:pic>
        <p:nvPicPr>
          <p:cNvPr id="9" name="Graphic 8">
            <a:extLst>
              <a:ext uri="{FF2B5EF4-FFF2-40B4-BE49-F238E27FC236}">
                <a16:creationId xmlns:a16="http://schemas.microsoft.com/office/drawing/2014/main" id="{9E34A3E6-18E5-792A-33BE-582E3FD0F1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0" name="Content Placeholder 4">
            <a:extLst>
              <a:ext uri="{FF2B5EF4-FFF2-40B4-BE49-F238E27FC236}">
                <a16:creationId xmlns:a16="http://schemas.microsoft.com/office/drawing/2014/main" id="{41DC3AE7-9881-0363-B0DF-EE14896B2146}"/>
              </a:ext>
            </a:extLst>
          </p:cNvPr>
          <p:cNvSpPr>
            <a:spLocks noGrp="1"/>
          </p:cNvSpPr>
          <p:nvPr>
            <p:ph idx="1"/>
          </p:nvPr>
        </p:nvSpPr>
        <p:spPr>
          <a:xfrm>
            <a:off x="650058" y="1947672"/>
            <a:ext cx="11423013" cy="4553712"/>
          </a:xfrm>
        </p:spPr>
        <p:txBody>
          <a:bodyPr anchor="ctr">
            <a:normAutofit/>
          </a:bodyPr>
          <a:lstStyle/>
          <a:p>
            <a:pPr>
              <a:lnSpc>
                <a:spcPct val="110000"/>
              </a:lnSpc>
            </a:pPr>
            <a:r>
              <a:rPr lang="en-US" sz="2300" dirty="0">
                <a:latin typeface="Arial" panose="020B0604020202020204" pitchFamily="34" charset="0"/>
                <a:cs typeface="Arial" panose="020B0604020202020204" pitchFamily="34" charset="0"/>
                <a:hlinkClick r:id="rId5"/>
              </a:rPr>
              <a:t>Conclude?</a:t>
            </a:r>
            <a:r>
              <a:rPr lang="en-US" sz="2300" dirty="0">
                <a:latin typeface="Arial" panose="020B0604020202020204" pitchFamily="34" charset="0"/>
                <a:cs typeface="Arial" panose="020B0604020202020204" pitchFamily="34" charset="0"/>
              </a:rPr>
              <a:t> ‘Results suggest that (at best) there is no significant employment return from post-16 learning for many of the lowest attaining young people (relative to a ‘no-learning’ alternative)’ and [</a:t>
            </a:r>
            <a:r>
              <a:rPr lang="en-US" sz="2300" dirty="0">
                <a:solidFill>
                  <a:schemeClr val="bg1">
                    <a:lumMod val="50000"/>
                  </a:schemeClr>
                </a:solidFill>
                <a:latin typeface="Arial" panose="020B0604020202020204" pitchFamily="34" charset="0"/>
                <a:cs typeface="Arial" panose="020B0604020202020204" pitchFamily="34" charset="0"/>
              </a:rPr>
              <a:t>additional mediation analysis</a:t>
            </a:r>
            <a:r>
              <a:rPr lang="en-US" sz="2300" dirty="0">
                <a:latin typeface="Arial" panose="020B0604020202020204" pitchFamily="34" charset="0"/>
                <a:cs typeface="Arial" panose="020B0604020202020204" pitchFamily="34" charset="0"/>
              </a:rPr>
              <a:t>] ‘whilst much has changed in education policy in the period since the 2011 KS4 cohort entered post-16 learning, this has not improved outcomes of lower attainers’.</a:t>
            </a:r>
          </a:p>
          <a:p>
            <a:pPr marL="0" indent="0">
              <a:lnSpc>
                <a:spcPct val="110000"/>
              </a:lnSpc>
              <a:buNone/>
            </a:pPr>
            <a:r>
              <a:rPr lang="en-US" sz="2300" dirty="0">
                <a:latin typeface="Arial" panose="020B0604020202020204" pitchFamily="34" charset="0"/>
                <a:cs typeface="Arial" panose="020B0604020202020204" pitchFamily="34" charset="0"/>
              </a:rPr>
              <a:t>Enhancements: </a:t>
            </a:r>
          </a:p>
          <a:p>
            <a:pPr>
              <a:lnSpc>
                <a:spcPct val="110000"/>
              </a:lnSpc>
            </a:pPr>
            <a:r>
              <a:rPr lang="en-US" sz="2300" dirty="0">
                <a:latin typeface="Arial" panose="020B0604020202020204" pitchFamily="34" charset="0"/>
                <a:cs typeface="Arial" panose="020B0604020202020204" pitchFamily="34" charset="0"/>
              </a:rPr>
              <a:t>Expand to create and interpret Marginal Treatment Effects - framework for investigation of how LATE estimates vary across subgroups of the wider sample that underpin OLS results: </a:t>
            </a:r>
            <a:r>
              <a:rPr lang="en-GB" sz="2300" dirty="0">
                <a:latin typeface="Arial" panose="020B0604020202020204" pitchFamily="34" charset="0"/>
                <a:cs typeface="Arial" panose="020B0604020202020204" pitchFamily="34" charset="0"/>
              </a:rPr>
              <a:t>Dorsett and Stokes, 2021. </a:t>
            </a:r>
          </a:p>
          <a:p>
            <a:pPr>
              <a:lnSpc>
                <a:spcPct val="110000"/>
              </a:lnSpc>
            </a:pPr>
            <a:r>
              <a:rPr lang="en-US" sz="2300" dirty="0">
                <a:latin typeface="Arial" panose="020B0604020202020204" pitchFamily="34" charset="0"/>
                <a:cs typeface="Arial" panose="020B0604020202020204" pitchFamily="34" charset="0"/>
              </a:rPr>
              <a:t>Recover margin-specific treatment effects (Mountjoy, 2022). </a:t>
            </a:r>
          </a:p>
        </p:txBody>
      </p:sp>
    </p:spTree>
    <p:extLst>
      <p:ext uri="{BB962C8B-B14F-4D97-AF65-F5344CB8AC3E}">
        <p14:creationId xmlns:p14="http://schemas.microsoft.com/office/powerpoint/2010/main" val="2925958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DD0050-2F06-D377-D8C0-85472F2E9B5F}"/>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CA8DDB4-C3BF-24E8-7311-AA24758E3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328965F7-EC15-0675-40D1-6AD7D49B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DD55E6BA-3014-8F88-BD8C-05FC9D078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2A73BF67-4BCE-C6F2-A4DF-96FB4651D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6BA76EC3-6EF0-1C6E-C5CB-583A161B0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25C7D55-1151-36CF-1CDA-41B6C558607F}"/>
              </a:ext>
            </a:extLst>
          </p:cNvPr>
          <p:cNvSpPr>
            <a:spLocks noGrp="1"/>
          </p:cNvSpPr>
          <p:nvPr>
            <p:ph type="title"/>
          </p:nvPr>
        </p:nvSpPr>
        <p:spPr>
          <a:xfrm>
            <a:off x="554304" y="278535"/>
            <a:ext cx="9895951" cy="1033669"/>
          </a:xfrm>
        </p:spPr>
        <p:txBody>
          <a:bodyPr>
            <a:normAutofit/>
          </a:bodyPr>
          <a:lstStyle/>
          <a:p>
            <a:r>
              <a:rPr lang="en-US" sz="4000" dirty="0">
                <a:solidFill>
                  <a:srgbClr val="FFFFFF"/>
                </a:solidFill>
              </a:rPr>
              <a:t>Youth Transitions Resource Hub</a:t>
            </a:r>
            <a:endParaRPr lang="en-GB" sz="4000" dirty="0">
              <a:solidFill>
                <a:srgbClr val="FFFFFF"/>
              </a:solidFill>
            </a:endParaRPr>
          </a:p>
        </p:txBody>
      </p:sp>
      <p:pic>
        <p:nvPicPr>
          <p:cNvPr id="9" name="Graphic 8">
            <a:extLst>
              <a:ext uri="{FF2B5EF4-FFF2-40B4-BE49-F238E27FC236}">
                <a16:creationId xmlns:a16="http://schemas.microsoft.com/office/drawing/2014/main" id="{BA01A028-9D46-D8D2-34DD-AF1B0FFF70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0" name="Content Placeholder 4">
            <a:extLst>
              <a:ext uri="{FF2B5EF4-FFF2-40B4-BE49-F238E27FC236}">
                <a16:creationId xmlns:a16="http://schemas.microsoft.com/office/drawing/2014/main" id="{D75253C9-5850-719F-D138-0F1A229EF997}"/>
              </a:ext>
            </a:extLst>
          </p:cNvPr>
          <p:cNvSpPr>
            <a:spLocks noGrp="1"/>
          </p:cNvSpPr>
          <p:nvPr>
            <p:ph idx="1"/>
          </p:nvPr>
        </p:nvSpPr>
        <p:spPr>
          <a:xfrm>
            <a:off x="554304" y="1705767"/>
            <a:ext cx="10891879" cy="2586833"/>
          </a:xfrm>
        </p:spPr>
        <p:txBody>
          <a:bodyPr anchor="ctr">
            <a:normAutofit/>
          </a:bodyPr>
          <a:lstStyle/>
          <a:p>
            <a:pPr marL="0" indent="0">
              <a:lnSpc>
                <a:spcPct val="110000"/>
              </a:lnSpc>
              <a:buNone/>
            </a:pPr>
            <a:r>
              <a:rPr lang="en-US" sz="2200" dirty="0">
                <a:latin typeface="Arial" panose="020B0604020202020204" pitchFamily="34" charset="0"/>
                <a:cs typeface="Arial" panose="020B0604020202020204" pitchFamily="34" charset="0"/>
                <a:hlinkClick r:id="rId5"/>
              </a:rPr>
              <a:t>https://github.com/Youth-Transitions/resources/wiki</a:t>
            </a:r>
            <a:r>
              <a:rPr lang="en-US" sz="2200" dirty="0">
                <a:latin typeface="Arial" panose="020B0604020202020204" pitchFamily="34" charset="0"/>
                <a:cs typeface="Arial" panose="020B0604020202020204" pitchFamily="34" charset="0"/>
              </a:rPr>
              <a:t> </a:t>
            </a:r>
          </a:p>
          <a:p>
            <a:pPr>
              <a:lnSpc>
                <a:spcPct val="110000"/>
              </a:lnSpc>
            </a:pPr>
            <a:r>
              <a:rPr lang="en-US" sz="2200" dirty="0">
                <a:latin typeface="Arial" panose="020B0604020202020204" pitchFamily="34" charset="0"/>
                <a:cs typeface="Arial" panose="020B0604020202020204" pitchFamily="34" charset="0"/>
              </a:rPr>
              <a:t>A guide and example scripts to set up LEO to study post-16 activities</a:t>
            </a:r>
          </a:p>
          <a:p>
            <a:pPr>
              <a:lnSpc>
                <a:spcPct val="110000"/>
              </a:lnSpc>
            </a:pPr>
            <a:r>
              <a:rPr lang="en-US" sz="2200" dirty="0">
                <a:latin typeface="Arial" panose="020B0604020202020204" pitchFamily="34" charset="0"/>
                <a:cs typeface="Arial" panose="020B0604020202020204" pitchFamily="34" charset="0"/>
              </a:rPr>
              <a:t>Calculates the activity measures used in this presentation</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046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EECEA1-DB21-71C7-D761-F4F4113F059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C9A18CB-2AE4-A069-DF89-B8E4CA3728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C48861-EB7D-24A3-E45C-E74DC19DC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71926E-FC73-6468-736D-3F5CBD4E7A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B7F1D20-3144-8DBD-FE8C-4DC2DFDB3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877486B-F025-33D3-12A2-456348583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94788F-E784-5B24-4D9A-BB9797AD8728}"/>
              </a:ext>
            </a:extLst>
          </p:cNvPr>
          <p:cNvSpPr>
            <a:spLocks noGrp="1"/>
          </p:cNvSpPr>
          <p:nvPr>
            <p:ph type="title"/>
          </p:nvPr>
        </p:nvSpPr>
        <p:spPr>
          <a:xfrm>
            <a:off x="554304" y="278535"/>
            <a:ext cx="9895951" cy="1033669"/>
          </a:xfrm>
        </p:spPr>
        <p:txBody>
          <a:bodyPr>
            <a:normAutofit/>
          </a:bodyPr>
          <a:lstStyle/>
          <a:p>
            <a:r>
              <a:rPr lang="en-US" sz="4000" dirty="0">
                <a:solidFill>
                  <a:srgbClr val="FFFFFF"/>
                </a:solidFill>
              </a:rPr>
              <a:t>Youth Transitions Resource Hub</a:t>
            </a:r>
            <a:endParaRPr lang="en-GB" sz="4000" dirty="0">
              <a:solidFill>
                <a:srgbClr val="FFFFFF"/>
              </a:solidFill>
            </a:endParaRPr>
          </a:p>
        </p:txBody>
      </p:sp>
      <p:pic>
        <p:nvPicPr>
          <p:cNvPr id="9" name="Graphic 8">
            <a:extLst>
              <a:ext uri="{FF2B5EF4-FFF2-40B4-BE49-F238E27FC236}">
                <a16:creationId xmlns:a16="http://schemas.microsoft.com/office/drawing/2014/main" id="{CF4ECDE3-04D8-CCA0-73F7-BC9654B92E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0" name="Content Placeholder 4">
            <a:extLst>
              <a:ext uri="{FF2B5EF4-FFF2-40B4-BE49-F238E27FC236}">
                <a16:creationId xmlns:a16="http://schemas.microsoft.com/office/drawing/2014/main" id="{A353660E-E5E2-0C2E-1C06-CE31EBEC89E8}"/>
              </a:ext>
            </a:extLst>
          </p:cNvPr>
          <p:cNvSpPr>
            <a:spLocks noGrp="1"/>
          </p:cNvSpPr>
          <p:nvPr>
            <p:ph idx="1"/>
          </p:nvPr>
        </p:nvSpPr>
        <p:spPr>
          <a:xfrm>
            <a:off x="554304" y="1705767"/>
            <a:ext cx="10891879" cy="2586833"/>
          </a:xfrm>
        </p:spPr>
        <p:txBody>
          <a:bodyPr anchor="ctr">
            <a:normAutofit/>
          </a:bodyPr>
          <a:lstStyle/>
          <a:p>
            <a:pPr marL="0" indent="0">
              <a:lnSpc>
                <a:spcPct val="110000"/>
              </a:lnSpc>
              <a:buNone/>
            </a:pPr>
            <a:r>
              <a:rPr lang="en-US" sz="2200" dirty="0">
                <a:latin typeface="Arial" panose="020B0604020202020204" pitchFamily="34" charset="0"/>
                <a:cs typeface="Arial" panose="020B0604020202020204" pitchFamily="34" charset="0"/>
                <a:hlinkClick r:id="rId5"/>
              </a:rPr>
              <a:t>https://github.com/Youth-Transitions/resources/wiki</a:t>
            </a:r>
            <a:r>
              <a:rPr lang="en-US" sz="2200" dirty="0">
                <a:latin typeface="Arial" panose="020B0604020202020204" pitchFamily="34" charset="0"/>
                <a:cs typeface="Arial" panose="020B0604020202020204" pitchFamily="34" charset="0"/>
              </a:rPr>
              <a:t> </a:t>
            </a:r>
          </a:p>
          <a:p>
            <a:pPr>
              <a:lnSpc>
                <a:spcPct val="110000"/>
              </a:lnSpc>
            </a:pPr>
            <a:r>
              <a:rPr lang="en-US" sz="2200" dirty="0">
                <a:latin typeface="Arial" panose="020B0604020202020204" pitchFamily="34" charset="0"/>
                <a:cs typeface="Arial" panose="020B0604020202020204" pitchFamily="34" charset="0"/>
              </a:rPr>
              <a:t>A guide and example scripts to set up LEO to study post-16 activities</a:t>
            </a:r>
          </a:p>
          <a:p>
            <a:pPr>
              <a:lnSpc>
                <a:spcPct val="110000"/>
              </a:lnSpc>
            </a:pPr>
            <a:r>
              <a:rPr lang="en-US" sz="2200" dirty="0">
                <a:latin typeface="Arial" panose="020B0604020202020204" pitchFamily="34" charset="0"/>
                <a:cs typeface="Arial" panose="020B0604020202020204" pitchFamily="34" charset="0"/>
              </a:rPr>
              <a:t>Calculates the activity measures used in this presentation</a:t>
            </a:r>
          </a:p>
          <a:p>
            <a:pPr>
              <a:lnSpc>
                <a:spcPct val="110000"/>
              </a:lnSpc>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66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2F391-9AD9-FF3D-FF8C-B9D7546248AB}"/>
              </a:ext>
            </a:extLst>
          </p:cNvPr>
          <p:cNvSpPr>
            <a:spLocks noGrp="1"/>
          </p:cNvSpPr>
          <p:nvPr>
            <p:ph type="title"/>
          </p:nvPr>
        </p:nvSpPr>
        <p:spPr>
          <a:xfrm>
            <a:off x="554304" y="278535"/>
            <a:ext cx="9895951" cy="1033669"/>
          </a:xfrm>
        </p:spPr>
        <p:txBody>
          <a:bodyPr>
            <a:normAutofit/>
          </a:bodyPr>
          <a:lstStyle/>
          <a:p>
            <a:r>
              <a:rPr lang="en-GB" sz="4000" dirty="0">
                <a:solidFill>
                  <a:srgbClr val="FFFFFF"/>
                </a:solidFill>
              </a:rPr>
              <a:t>PICO Framework</a:t>
            </a:r>
          </a:p>
        </p:txBody>
      </p:sp>
      <p:pic>
        <p:nvPicPr>
          <p:cNvPr id="9" name="Graphic 8">
            <a:extLst>
              <a:ext uri="{FF2B5EF4-FFF2-40B4-BE49-F238E27FC236}">
                <a16:creationId xmlns:a16="http://schemas.microsoft.com/office/drawing/2014/main" id="{31A49E4E-6B07-33AE-9BC4-871DD10DBB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graphicFrame>
        <p:nvGraphicFramePr>
          <p:cNvPr id="6" name="Table 9">
            <a:extLst>
              <a:ext uri="{FF2B5EF4-FFF2-40B4-BE49-F238E27FC236}">
                <a16:creationId xmlns:a16="http://schemas.microsoft.com/office/drawing/2014/main" id="{198B987F-74C5-4001-AE3C-171B1E9A1D58}"/>
              </a:ext>
            </a:extLst>
          </p:cNvPr>
          <p:cNvGraphicFramePr>
            <a:graphicFrameLocks noGrp="1"/>
          </p:cNvGraphicFramePr>
          <p:nvPr>
            <p:extLst>
              <p:ext uri="{D42A27DB-BD31-4B8C-83A1-F6EECF244321}">
                <p14:modId xmlns:p14="http://schemas.microsoft.com/office/powerpoint/2010/main" val="971504092"/>
              </p:ext>
            </p:extLst>
          </p:nvPr>
        </p:nvGraphicFramePr>
        <p:xfrm>
          <a:off x="554304" y="2911469"/>
          <a:ext cx="10425163" cy="3047895"/>
        </p:xfrm>
        <a:graphic>
          <a:graphicData uri="http://schemas.openxmlformats.org/drawingml/2006/table">
            <a:tbl>
              <a:tblPr firstRow="1" bandRow="1">
                <a:tableStyleId>{5C22544A-7EE6-4342-B048-85BDC9FD1C3A}</a:tableStyleId>
              </a:tblPr>
              <a:tblGrid>
                <a:gridCol w="2198270">
                  <a:extLst>
                    <a:ext uri="{9D8B030D-6E8A-4147-A177-3AD203B41FA5}">
                      <a16:colId xmlns:a16="http://schemas.microsoft.com/office/drawing/2014/main" val="2252920241"/>
                    </a:ext>
                  </a:extLst>
                </a:gridCol>
                <a:gridCol w="8226893">
                  <a:extLst>
                    <a:ext uri="{9D8B030D-6E8A-4147-A177-3AD203B41FA5}">
                      <a16:colId xmlns:a16="http://schemas.microsoft.com/office/drawing/2014/main" val="858253103"/>
                    </a:ext>
                  </a:extLst>
                </a:gridCol>
              </a:tblGrid>
              <a:tr h="532288">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37007049"/>
                  </a:ext>
                </a:extLst>
              </a:tr>
              <a:tr h="532288">
                <a:tc>
                  <a:txBody>
                    <a:bodyPr/>
                    <a:lstStyle/>
                    <a:p>
                      <a:r>
                        <a:rPr lang="en-GB" sz="2000" dirty="0">
                          <a:latin typeface="Arial" panose="020B0604020202020204" pitchFamily="34" charset="0"/>
                          <a:cs typeface="Arial" panose="020B0604020202020204" pitchFamily="34" charset="0"/>
                        </a:rPr>
                        <a:t>P</a:t>
                      </a:r>
                    </a:p>
                  </a:txBody>
                  <a:tcPr/>
                </a:tc>
                <a:tc>
                  <a:txBody>
                    <a:bodyPr/>
                    <a:lstStyle/>
                    <a:p>
                      <a:r>
                        <a:rPr lang="en-GB" sz="2000" dirty="0">
                          <a:latin typeface="Arial" panose="020B0604020202020204" pitchFamily="34" charset="0"/>
                          <a:cs typeface="Arial" panose="020B0604020202020204" pitchFamily="34" charset="0"/>
                        </a:rPr>
                        <a:t>Population</a:t>
                      </a:r>
                    </a:p>
                  </a:txBody>
                  <a:tcPr/>
                </a:tc>
                <a:extLst>
                  <a:ext uri="{0D108BD9-81ED-4DB2-BD59-A6C34878D82A}">
                    <a16:rowId xmlns:a16="http://schemas.microsoft.com/office/drawing/2014/main" val="1715286474"/>
                  </a:ext>
                </a:extLst>
              </a:tr>
              <a:tr h="918743">
                <a:tc>
                  <a:txBody>
                    <a:bodyPr/>
                    <a:lstStyle/>
                    <a:p>
                      <a:r>
                        <a:rPr lang="en-GB" sz="2000" dirty="0">
                          <a:latin typeface="Arial" panose="020B0604020202020204" pitchFamily="34" charset="0"/>
                          <a:cs typeface="Arial" panose="020B0604020202020204" pitchFamily="34" charset="0"/>
                        </a:rPr>
                        <a:t>I (or E)</a:t>
                      </a:r>
                    </a:p>
                  </a:txBody>
                  <a:tcPr/>
                </a:tc>
                <a:tc>
                  <a:txBody>
                    <a:bodyPr/>
                    <a:lstStyle/>
                    <a:p>
                      <a:r>
                        <a:rPr lang="en-GB" sz="2000" dirty="0">
                          <a:latin typeface="Arial" panose="020B0604020202020204" pitchFamily="34" charset="0"/>
                          <a:cs typeface="Arial" panose="020B0604020202020204" pitchFamily="34" charset="0"/>
                        </a:rPr>
                        <a:t>The treatment being studied. Either the intervention received, or the policy (or event) to which individuals were exposed</a:t>
                      </a:r>
                    </a:p>
                  </a:txBody>
                  <a:tcPr/>
                </a:tc>
                <a:extLst>
                  <a:ext uri="{0D108BD9-81ED-4DB2-BD59-A6C34878D82A}">
                    <a16:rowId xmlns:a16="http://schemas.microsoft.com/office/drawing/2014/main" val="3392200398"/>
                  </a:ext>
                </a:extLst>
              </a:tr>
              <a:tr h="532288">
                <a:tc>
                  <a:txBody>
                    <a:bodyPr/>
                    <a:lstStyle/>
                    <a:p>
                      <a:r>
                        <a:rPr lang="en-GB" sz="2000" dirty="0">
                          <a:latin typeface="Arial" panose="020B0604020202020204" pitchFamily="34" charset="0"/>
                          <a:cs typeface="Arial" panose="020B0604020202020204" pitchFamily="34" charset="0"/>
                        </a:rPr>
                        <a:t>C</a:t>
                      </a:r>
                    </a:p>
                  </a:txBody>
                  <a:tcPr/>
                </a:tc>
                <a:tc>
                  <a:txBody>
                    <a:bodyPr/>
                    <a:lstStyle/>
                    <a:p>
                      <a:r>
                        <a:rPr lang="en-GB" sz="2000" dirty="0">
                          <a:latin typeface="Arial" panose="020B0604020202020204" pitchFamily="34" charset="0"/>
                          <a:cs typeface="Arial" panose="020B0604020202020204" pitchFamily="34" charset="0"/>
                        </a:rPr>
                        <a:t>Who the “treated” group will be compared to (and how)</a:t>
                      </a:r>
                    </a:p>
                  </a:txBody>
                  <a:tcPr/>
                </a:tc>
                <a:extLst>
                  <a:ext uri="{0D108BD9-81ED-4DB2-BD59-A6C34878D82A}">
                    <a16:rowId xmlns:a16="http://schemas.microsoft.com/office/drawing/2014/main" val="268832305"/>
                  </a:ext>
                </a:extLst>
              </a:tr>
              <a:tr h="532288">
                <a:tc>
                  <a:txBody>
                    <a:bodyPr/>
                    <a:lstStyle/>
                    <a:p>
                      <a:r>
                        <a:rPr lang="en-GB" sz="2000" dirty="0">
                          <a:latin typeface="Arial" panose="020B0604020202020204" pitchFamily="34" charset="0"/>
                          <a:cs typeface="Arial" panose="020B0604020202020204" pitchFamily="34" charset="0"/>
                        </a:rPr>
                        <a:t>O</a:t>
                      </a:r>
                    </a:p>
                  </a:txBody>
                  <a:tcPr/>
                </a:tc>
                <a:tc>
                  <a:txBody>
                    <a:bodyPr/>
                    <a:lstStyle/>
                    <a:p>
                      <a:r>
                        <a:rPr lang="en-GB" sz="2000" dirty="0">
                          <a:latin typeface="Arial" panose="020B0604020202020204" pitchFamily="34" charset="0"/>
                          <a:cs typeface="Arial" panose="020B0604020202020204" pitchFamily="34" charset="0"/>
                        </a:rPr>
                        <a:t>The outcomes being compared</a:t>
                      </a:r>
                    </a:p>
                  </a:txBody>
                  <a:tcPr/>
                </a:tc>
                <a:extLst>
                  <a:ext uri="{0D108BD9-81ED-4DB2-BD59-A6C34878D82A}">
                    <a16:rowId xmlns:a16="http://schemas.microsoft.com/office/drawing/2014/main" val="1284806193"/>
                  </a:ext>
                </a:extLst>
              </a:tr>
            </a:tbl>
          </a:graphicData>
        </a:graphic>
      </p:graphicFrame>
      <p:sp>
        <p:nvSpPr>
          <p:cNvPr id="10" name="TextBox 9">
            <a:extLst>
              <a:ext uri="{FF2B5EF4-FFF2-40B4-BE49-F238E27FC236}">
                <a16:creationId xmlns:a16="http://schemas.microsoft.com/office/drawing/2014/main" id="{24B7A57A-C193-4F18-907E-64745D2D81EE}"/>
              </a:ext>
            </a:extLst>
          </p:cNvPr>
          <p:cNvSpPr txBox="1"/>
          <p:nvPr/>
        </p:nvSpPr>
        <p:spPr>
          <a:xfrm>
            <a:off x="459350" y="2109699"/>
            <a:ext cx="1033623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 framework for formulating a research question, commonly used in health research</a:t>
            </a:r>
          </a:p>
        </p:txBody>
      </p:sp>
    </p:spTree>
    <p:extLst>
      <p:ext uri="{BB962C8B-B14F-4D97-AF65-F5344CB8AC3E}">
        <p14:creationId xmlns:p14="http://schemas.microsoft.com/office/powerpoint/2010/main" val="1447326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2F391-9AD9-FF3D-FF8C-B9D7546248AB}"/>
              </a:ext>
            </a:extLst>
          </p:cNvPr>
          <p:cNvSpPr>
            <a:spLocks noGrp="1"/>
          </p:cNvSpPr>
          <p:nvPr>
            <p:ph type="title"/>
          </p:nvPr>
        </p:nvSpPr>
        <p:spPr>
          <a:xfrm>
            <a:off x="554304" y="278535"/>
            <a:ext cx="9895951" cy="1033669"/>
          </a:xfrm>
        </p:spPr>
        <p:txBody>
          <a:bodyPr>
            <a:normAutofit/>
          </a:bodyPr>
          <a:lstStyle/>
          <a:p>
            <a:r>
              <a:rPr lang="en-GB" sz="4000" dirty="0">
                <a:solidFill>
                  <a:srgbClr val="FFFFFF"/>
                </a:solidFill>
              </a:rPr>
              <a:t>Raising of the Participation Age</a:t>
            </a:r>
          </a:p>
        </p:txBody>
      </p:sp>
      <p:sp>
        <p:nvSpPr>
          <p:cNvPr id="5" name="Content Placeholder 4">
            <a:extLst>
              <a:ext uri="{FF2B5EF4-FFF2-40B4-BE49-F238E27FC236}">
                <a16:creationId xmlns:a16="http://schemas.microsoft.com/office/drawing/2014/main" id="{9A9CF8D9-52D3-E160-92DB-392AE4ED967B}"/>
              </a:ext>
            </a:extLst>
          </p:cNvPr>
          <p:cNvSpPr>
            <a:spLocks noGrp="1"/>
          </p:cNvSpPr>
          <p:nvPr>
            <p:ph idx="1"/>
          </p:nvPr>
        </p:nvSpPr>
        <p:spPr>
          <a:xfrm>
            <a:off x="614995" y="1885279"/>
            <a:ext cx="10891879" cy="2856990"/>
          </a:xfrm>
        </p:spPr>
        <p:txBody>
          <a:bodyPr anchor="ctr">
            <a:normAutofit/>
          </a:bodyPr>
          <a:lstStyle/>
          <a:p>
            <a:pPr>
              <a:lnSpc>
                <a:spcPct val="110000"/>
              </a:lnSpc>
            </a:pPr>
            <a:r>
              <a:rPr lang="en-GB" sz="1800" dirty="0">
                <a:latin typeface="Arial" panose="020B0604020202020204" pitchFamily="34" charset="0"/>
                <a:cs typeface="Arial" panose="020B0604020202020204" pitchFamily="34" charset="0"/>
              </a:rPr>
              <a:t>The Education and Skills Act 2008 legislated to raise the age of compulsory participation in education or training to the end of the academic year in which young people turn 17 in 2013 and to their 18th birthday in 2015</a:t>
            </a:r>
          </a:p>
          <a:p>
            <a:pPr>
              <a:lnSpc>
                <a:spcPct val="110000"/>
              </a:lnSpc>
            </a:pPr>
            <a:r>
              <a:rPr lang="en-GB" sz="1800" dirty="0">
                <a:latin typeface="Arial" panose="020B0604020202020204" pitchFamily="34" charset="0"/>
                <a:cs typeface="Arial" panose="020B0604020202020204" pitchFamily="34" charset="0"/>
              </a:rPr>
              <a:t>Includes education and training at school, college or with an independent training provider. Also covers employment, provided some training was provided</a:t>
            </a:r>
          </a:p>
          <a:p>
            <a:pPr>
              <a:lnSpc>
                <a:spcPct val="110000"/>
              </a:lnSpc>
            </a:pPr>
            <a:r>
              <a:rPr lang="en-GB" sz="1800" dirty="0">
                <a:latin typeface="Arial" panose="020B0604020202020204" pitchFamily="34" charset="0"/>
                <a:cs typeface="Arial" panose="020B0604020202020204" pitchFamily="34" charset="0"/>
              </a:rPr>
              <a:t>Mixed Methods Study, although we only cover the quantitative part today </a:t>
            </a:r>
            <a:r>
              <a:rPr lang="en-GB" sz="1800" dirty="0">
                <a:latin typeface="Arial" panose="020B0604020202020204" pitchFamily="34" charset="0"/>
                <a:cs typeface="Arial" panose="020B0604020202020204" pitchFamily="34" charset="0"/>
                <a:hlinkClick r:id="rId3"/>
              </a:rPr>
              <a:t>https://www.nuffieldfoundation.org/project/raising-the-participation-age-to-18</a:t>
            </a:r>
            <a:r>
              <a:rPr lang="en-GB" sz="18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31A49E4E-6B07-33AE-9BC4-871DD10DBB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155313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2F391-9AD9-FF3D-FF8C-B9D7546248AB}"/>
              </a:ext>
            </a:extLst>
          </p:cNvPr>
          <p:cNvSpPr>
            <a:spLocks noGrp="1"/>
          </p:cNvSpPr>
          <p:nvPr>
            <p:ph type="title"/>
          </p:nvPr>
        </p:nvSpPr>
        <p:spPr>
          <a:xfrm>
            <a:off x="554304" y="278535"/>
            <a:ext cx="9895951" cy="1033669"/>
          </a:xfrm>
        </p:spPr>
        <p:txBody>
          <a:bodyPr>
            <a:normAutofit/>
          </a:bodyPr>
          <a:lstStyle/>
          <a:p>
            <a:r>
              <a:rPr lang="en-GB" sz="4000" dirty="0">
                <a:solidFill>
                  <a:srgbClr val="FFFFFF"/>
                </a:solidFill>
              </a:rPr>
              <a:t>PICO: Raising participation age</a:t>
            </a:r>
          </a:p>
        </p:txBody>
      </p:sp>
      <p:pic>
        <p:nvPicPr>
          <p:cNvPr id="9" name="Graphic 8">
            <a:extLst>
              <a:ext uri="{FF2B5EF4-FFF2-40B4-BE49-F238E27FC236}">
                <a16:creationId xmlns:a16="http://schemas.microsoft.com/office/drawing/2014/main" id="{31A49E4E-6B07-33AE-9BC4-871DD10DBB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graphicFrame>
        <p:nvGraphicFramePr>
          <p:cNvPr id="6" name="Table 9">
            <a:extLst>
              <a:ext uri="{FF2B5EF4-FFF2-40B4-BE49-F238E27FC236}">
                <a16:creationId xmlns:a16="http://schemas.microsoft.com/office/drawing/2014/main" id="{198B987F-74C5-4001-AE3C-171B1E9A1D58}"/>
              </a:ext>
            </a:extLst>
          </p:cNvPr>
          <p:cNvGraphicFramePr>
            <a:graphicFrameLocks noGrp="1"/>
          </p:cNvGraphicFramePr>
          <p:nvPr>
            <p:extLst>
              <p:ext uri="{D42A27DB-BD31-4B8C-83A1-F6EECF244321}">
                <p14:modId xmlns:p14="http://schemas.microsoft.com/office/powerpoint/2010/main" val="2445083836"/>
              </p:ext>
            </p:extLst>
          </p:nvPr>
        </p:nvGraphicFramePr>
        <p:xfrm>
          <a:off x="783856" y="1692605"/>
          <a:ext cx="10425163" cy="5097263"/>
        </p:xfrm>
        <a:graphic>
          <a:graphicData uri="http://schemas.openxmlformats.org/drawingml/2006/table">
            <a:tbl>
              <a:tblPr firstRow="1" bandRow="1">
                <a:tableStyleId>{5C22544A-7EE6-4342-B048-85BDC9FD1C3A}</a:tableStyleId>
              </a:tblPr>
              <a:tblGrid>
                <a:gridCol w="2198270">
                  <a:extLst>
                    <a:ext uri="{9D8B030D-6E8A-4147-A177-3AD203B41FA5}">
                      <a16:colId xmlns:a16="http://schemas.microsoft.com/office/drawing/2014/main" val="2252920241"/>
                    </a:ext>
                  </a:extLst>
                </a:gridCol>
                <a:gridCol w="8226893">
                  <a:extLst>
                    <a:ext uri="{9D8B030D-6E8A-4147-A177-3AD203B41FA5}">
                      <a16:colId xmlns:a16="http://schemas.microsoft.com/office/drawing/2014/main" val="858253103"/>
                    </a:ext>
                  </a:extLst>
                </a:gridCol>
              </a:tblGrid>
              <a:tr h="532288">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37007049"/>
                  </a:ext>
                </a:extLst>
              </a:tr>
              <a:tr h="532288">
                <a:tc>
                  <a:txBody>
                    <a:bodyPr/>
                    <a:lstStyle/>
                    <a:p>
                      <a:r>
                        <a:rPr lang="en-GB" sz="2000" dirty="0">
                          <a:latin typeface="Arial" panose="020B0604020202020204" pitchFamily="34" charset="0"/>
                          <a:cs typeface="Arial" panose="020B0604020202020204" pitchFamily="34" charset="0"/>
                        </a:rPr>
                        <a:t>P</a:t>
                      </a:r>
                    </a:p>
                  </a:txBody>
                  <a:tcPr/>
                </a:tc>
                <a:tc>
                  <a:txBody>
                    <a:bodyPr/>
                    <a:lstStyle/>
                    <a:p>
                      <a:r>
                        <a:rPr lang="en-GB" sz="2000" dirty="0">
                          <a:latin typeface="Arial" panose="020B0604020202020204" pitchFamily="34" charset="0"/>
                          <a:cs typeface="Arial" panose="020B0604020202020204" pitchFamily="34" charset="0"/>
                        </a:rPr>
                        <a:t>All young people in education in England at age 16</a:t>
                      </a:r>
                    </a:p>
                  </a:txBody>
                  <a:tcPr/>
                </a:tc>
                <a:extLst>
                  <a:ext uri="{0D108BD9-81ED-4DB2-BD59-A6C34878D82A}">
                    <a16:rowId xmlns:a16="http://schemas.microsoft.com/office/drawing/2014/main" val="1715286474"/>
                  </a:ext>
                </a:extLst>
              </a:tr>
              <a:tr h="497007">
                <a:tc>
                  <a:txBody>
                    <a:bodyPr/>
                    <a:lstStyle/>
                    <a:p>
                      <a:r>
                        <a:rPr lang="en-GB" sz="2000" dirty="0">
                          <a:latin typeface="Arial" panose="020B0604020202020204" pitchFamily="34" charset="0"/>
                          <a:cs typeface="Arial" panose="020B0604020202020204" pitchFamily="34" charset="0"/>
                        </a:rPr>
                        <a:t>I (or E)</a:t>
                      </a:r>
                    </a:p>
                  </a:txBody>
                  <a:tcPr/>
                </a:tc>
                <a:tc>
                  <a:txBody>
                    <a:bodyPr/>
                    <a:lstStyle/>
                    <a:p>
                      <a:r>
                        <a:rPr lang="en-GB" sz="2000" dirty="0">
                          <a:latin typeface="Arial" panose="020B0604020202020204" pitchFamily="34" charset="0"/>
                          <a:cs typeface="Arial" panose="020B0604020202020204" pitchFamily="34" charset="0"/>
                        </a:rPr>
                        <a:t>Raising of the participation age to 17 in 2013 and 18 in 2015</a:t>
                      </a:r>
                    </a:p>
                  </a:txBody>
                  <a:tcPr/>
                </a:tc>
                <a:extLst>
                  <a:ext uri="{0D108BD9-81ED-4DB2-BD59-A6C34878D82A}">
                    <a16:rowId xmlns:a16="http://schemas.microsoft.com/office/drawing/2014/main" val="3392200398"/>
                  </a:ext>
                </a:extLst>
              </a:tr>
              <a:tr h="532288">
                <a:tc>
                  <a:txBody>
                    <a:bodyPr/>
                    <a:lstStyle/>
                    <a:p>
                      <a:r>
                        <a:rPr lang="en-GB" sz="2000" dirty="0">
                          <a:latin typeface="Arial" panose="020B0604020202020204" pitchFamily="34" charset="0"/>
                          <a:cs typeface="Arial" panose="020B0604020202020204" pitchFamily="34" charset="0"/>
                        </a:rPr>
                        <a:t>C</a:t>
                      </a:r>
                    </a:p>
                  </a:txBody>
                  <a:tcPr/>
                </a:tc>
                <a:tc>
                  <a:txBody>
                    <a:bodyPr/>
                    <a:lstStyle/>
                    <a:p>
                      <a:r>
                        <a:rPr lang="en-GB" sz="2000" dirty="0">
                          <a:latin typeface="Arial" panose="020B0604020202020204" pitchFamily="34" charset="0"/>
                          <a:cs typeface="Arial" panose="020B0604020202020204" pitchFamily="34" charset="0"/>
                        </a:rPr>
                        <a:t>Between cohort comparison, comparing ‘like-with-like’ pupils pre-and post RPA</a:t>
                      </a:r>
                    </a:p>
                  </a:txBody>
                  <a:tcPr/>
                </a:tc>
                <a:extLst>
                  <a:ext uri="{0D108BD9-81ED-4DB2-BD59-A6C34878D82A}">
                    <a16:rowId xmlns:a16="http://schemas.microsoft.com/office/drawing/2014/main" val="268832305"/>
                  </a:ext>
                </a:extLst>
              </a:tr>
              <a:tr h="0">
                <a:tc>
                  <a:txBody>
                    <a:bodyPr/>
                    <a:lstStyle/>
                    <a:p>
                      <a:r>
                        <a:rPr lang="en-GB" sz="2000" dirty="0">
                          <a:latin typeface="Arial" panose="020B0604020202020204" pitchFamily="34" charset="0"/>
                          <a:cs typeface="Arial" panose="020B0604020202020204" pitchFamily="34" charset="0"/>
                        </a:rPr>
                        <a:t>O</a:t>
                      </a:r>
                    </a:p>
                  </a:txBody>
                  <a:tcPr/>
                </a:tc>
                <a:tc>
                  <a:txBody>
                    <a:bodyPr/>
                    <a:lstStyle/>
                    <a:p>
                      <a:pPr marL="285750" indent="-285750">
                        <a:buFont typeface="Arial" panose="020B0604020202020204" pitchFamily="34" charset="0"/>
                        <a:buChar char="•"/>
                      </a:pPr>
                      <a:r>
                        <a:rPr lang="en-GB" sz="1800" b="0" i="0" kern="1200" dirty="0">
                          <a:solidFill>
                            <a:schemeClr val="dk1"/>
                          </a:solidFill>
                          <a:effectLst/>
                          <a:latin typeface="Arial" panose="020B0604020202020204" pitchFamily="34" charset="0"/>
                          <a:ea typeface="+mn-ea"/>
                          <a:cs typeface="Arial" panose="020B0604020202020204" pitchFamily="34" charset="0"/>
                        </a:rPr>
                        <a:t>an indicator for sustained participation in education or training (ET) throughout the first academic year post-16 (Year 12)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kern="1200" dirty="0">
                          <a:solidFill>
                            <a:schemeClr val="dk1"/>
                          </a:solidFill>
                          <a:effectLst/>
                          <a:latin typeface="Arial" panose="020B0604020202020204" pitchFamily="34" charset="0"/>
                          <a:ea typeface="+mn-ea"/>
                          <a:cs typeface="Arial" panose="020B0604020202020204" pitchFamily="34" charset="0"/>
                        </a:rPr>
                        <a:t>an indicator for sustained participation in ET throughout the second academic year post-16 (Year 13)</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indicators for the highest qualification attained by age 18: Level 1 or higher; Level 2 or higher (equivalent to attaining five C/grade 4 or higher GCSEs); Level 3 or higher (equivalent to attaining two A-level passes)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indicators for having attained Level 2 or higher in English, and Level 2 or higher in maths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Daily earnings at age 20</a:t>
                      </a:r>
                    </a:p>
                  </a:txBody>
                  <a:tcPr/>
                </a:tc>
                <a:extLst>
                  <a:ext uri="{0D108BD9-81ED-4DB2-BD59-A6C34878D82A}">
                    <a16:rowId xmlns:a16="http://schemas.microsoft.com/office/drawing/2014/main" val="1284806193"/>
                  </a:ext>
                </a:extLst>
              </a:tr>
            </a:tbl>
          </a:graphicData>
        </a:graphic>
      </p:graphicFrame>
    </p:spTree>
    <p:extLst>
      <p:ext uri="{BB962C8B-B14F-4D97-AF65-F5344CB8AC3E}">
        <p14:creationId xmlns:p14="http://schemas.microsoft.com/office/powerpoint/2010/main" val="149292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2F391-9AD9-FF3D-FF8C-B9D7546248AB}"/>
              </a:ext>
            </a:extLst>
          </p:cNvPr>
          <p:cNvSpPr>
            <a:spLocks noGrp="1"/>
          </p:cNvSpPr>
          <p:nvPr>
            <p:ph type="title"/>
          </p:nvPr>
        </p:nvSpPr>
        <p:spPr>
          <a:xfrm>
            <a:off x="554304" y="278535"/>
            <a:ext cx="9895951" cy="1033669"/>
          </a:xfrm>
        </p:spPr>
        <p:txBody>
          <a:bodyPr>
            <a:normAutofit/>
          </a:bodyPr>
          <a:lstStyle/>
          <a:p>
            <a:r>
              <a:rPr lang="en-GB" sz="4000" dirty="0">
                <a:solidFill>
                  <a:srgbClr val="FFFFFF"/>
                </a:solidFill>
              </a:rPr>
              <a:t>Defining the population</a:t>
            </a:r>
          </a:p>
        </p:txBody>
      </p:sp>
      <p:sp>
        <p:nvSpPr>
          <p:cNvPr id="5" name="Content Placeholder 4">
            <a:extLst>
              <a:ext uri="{FF2B5EF4-FFF2-40B4-BE49-F238E27FC236}">
                <a16:creationId xmlns:a16="http://schemas.microsoft.com/office/drawing/2014/main" id="{9A9CF8D9-52D3-E160-92DB-392AE4ED967B}"/>
              </a:ext>
            </a:extLst>
          </p:cNvPr>
          <p:cNvSpPr>
            <a:spLocks noGrp="1"/>
          </p:cNvSpPr>
          <p:nvPr>
            <p:ph idx="1"/>
          </p:nvPr>
        </p:nvSpPr>
        <p:spPr>
          <a:xfrm>
            <a:off x="614995" y="1885279"/>
            <a:ext cx="10891879" cy="2856990"/>
          </a:xfrm>
        </p:spPr>
        <p:txBody>
          <a:bodyPr anchor="ctr">
            <a:normAutofit/>
          </a:bodyPr>
          <a:lstStyle/>
          <a:p>
            <a:pPr>
              <a:lnSpc>
                <a:spcPct val="110000"/>
              </a:lnSpc>
            </a:pPr>
            <a:r>
              <a:rPr lang="en-GB" sz="1800" dirty="0">
                <a:latin typeface="Arial" panose="020B0604020202020204" pitchFamily="34" charset="0"/>
                <a:cs typeface="Arial" panose="020B0604020202020204" pitchFamily="34" charset="0"/>
              </a:rPr>
              <a:t>We used NPD: Key Stage 4 Pupil Data from 2006 to 2018</a:t>
            </a:r>
          </a:p>
          <a:p>
            <a:pPr>
              <a:lnSpc>
                <a:spcPct val="110000"/>
              </a:lnSpc>
            </a:pPr>
            <a:r>
              <a:rPr lang="en-GB" sz="1800" dirty="0">
                <a:latin typeface="Arial" panose="020B0604020202020204" pitchFamily="34" charset="0"/>
                <a:cs typeface="Arial" panose="020B0604020202020204" pitchFamily="34" charset="0"/>
              </a:rPr>
              <a:t>Allocate pupils to a cohort based on </a:t>
            </a:r>
            <a:r>
              <a:rPr lang="en-GB" sz="1800" dirty="0" err="1">
                <a:latin typeface="Arial" panose="020B0604020202020204" pitchFamily="34" charset="0"/>
                <a:cs typeface="Arial" panose="020B0604020202020204" pitchFamily="34" charset="0"/>
              </a:rPr>
              <a:t>year_of_birth</a:t>
            </a:r>
            <a:r>
              <a:rPr lang="en-GB" sz="1800" dirty="0">
                <a:latin typeface="Arial" panose="020B0604020202020204" pitchFamily="34" charset="0"/>
                <a:cs typeface="Arial" panose="020B0604020202020204" pitchFamily="34" charset="0"/>
              </a:rPr>
              <a:t> and </a:t>
            </a:r>
            <a:r>
              <a:rPr lang="en-GB" sz="1800" dirty="0" err="1">
                <a:latin typeface="Arial" panose="020B0604020202020204" pitchFamily="34" charset="0"/>
                <a:cs typeface="Arial" panose="020B0604020202020204" pitchFamily="34" charset="0"/>
              </a:rPr>
              <a:t>month_of_birth</a:t>
            </a:r>
            <a:r>
              <a:rPr lang="en-GB" sz="1800" dirty="0">
                <a:latin typeface="Arial" panose="020B0604020202020204" pitchFamily="34" charset="0"/>
                <a:cs typeface="Arial" panose="020B0604020202020204" pitchFamily="34" charset="0"/>
              </a:rPr>
              <a:t> </a:t>
            </a:r>
          </a:p>
          <a:p>
            <a:pPr>
              <a:lnSpc>
                <a:spcPct val="110000"/>
              </a:lnSpc>
            </a:pPr>
            <a:r>
              <a:rPr lang="en-GB" sz="1800" dirty="0">
                <a:latin typeface="Arial" panose="020B0604020202020204" pitchFamily="34" charset="0"/>
                <a:cs typeface="Arial" panose="020B0604020202020204" pitchFamily="34" charset="0"/>
              </a:rPr>
              <a:t>Vast majority appear just once, almost always in the year they turn 16</a:t>
            </a:r>
          </a:p>
          <a:p>
            <a:pPr>
              <a:lnSpc>
                <a:spcPct val="110000"/>
              </a:lnSpc>
            </a:pPr>
            <a:r>
              <a:rPr lang="en-GB" sz="1800" dirty="0">
                <a:latin typeface="Arial" panose="020B0604020202020204" pitchFamily="34" charset="0"/>
                <a:cs typeface="Arial" panose="020B0604020202020204" pitchFamily="34" charset="0"/>
              </a:rPr>
              <a:t>Deduplication</a:t>
            </a:r>
          </a:p>
          <a:p>
            <a:pPr lvl="1">
              <a:lnSpc>
                <a:spcPct val="110000"/>
              </a:lnSpc>
            </a:pPr>
            <a:r>
              <a:rPr lang="en-GB" sz="1600" dirty="0">
                <a:latin typeface="Arial" panose="020B0604020202020204" pitchFamily="34" charset="0"/>
                <a:cs typeface="Arial" panose="020B0604020202020204" pitchFamily="34" charset="0"/>
              </a:rPr>
              <a:t>NATRES</a:t>
            </a:r>
          </a:p>
          <a:p>
            <a:pPr lvl="1">
              <a:lnSpc>
                <a:spcPct val="110000"/>
              </a:lnSpc>
            </a:pPr>
            <a:r>
              <a:rPr lang="en-GB" sz="1600" dirty="0">
                <a:latin typeface="Arial" panose="020B0604020202020204" pitchFamily="34" charset="0"/>
                <a:cs typeface="Arial" panose="020B0604020202020204" pitchFamily="34" charset="0"/>
              </a:rPr>
              <a:t>SCHRES</a:t>
            </a:r>
          </a:p>
          <a:p>
            <a:pPr lvl="1">
              <a:lnSpc>
                <a:spcPct val="110000"/>
              </a:lnSpc>
            </a:pPr>
            <a:r>
              <a:rPr lang="en-GB" sz="1600" dirty="0">
                <a:latin typeface="Arial" panose="020B0604020202020204" pitchFamily="34" charset="0"/>
                <a:cs typeface="Arial" panose="020B0604020202020204" pitchFamily="34" charset="0"/>
              </a:rPr>
              <a:t>Number of qualifications entered</a:t>
            </a:r>
          </a:p>
        </p:txBody>
      </p:sp>
      <p:pic>
        <p:nvPicPr>
          <p:cNvPr id="9" name="Graphic 8">
            <a:extLst>
              <a:ext uri="{FF2B5EF4-FFF2-40B4-BE49-F238E27FC236}">
                <a16:creationId xmlns:a16="http://schemas.microsoft.com/office/drawing/2014/main" id="{31A49E4E-6B07-33AE-9BC4-871DD10DBB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219713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2F391-9AD9-FF3D-FF8C-B9D7546248AB}"/>
              </a:ext>
            </a:extLst>
          </p:cNvPr>
          <p:cNvSpPr>
            <a:spLocks noGrp="1"/>
          </p:cNvSpPr>
          <p:nvPr>
            <p:ph type="title"/>
          </p:nvPr>
        </p:nvSpPr>
        <p:spPr>
          <a:xfrm>
            <a:off x="554304" y="278535"/>
            <a:ext cx="9895951" cy="1033669"/>
          </a:xfrm>
        </p:spPr>
        <p:txBody>
          <a:bodyPr>
            <a:normAutofit/>
          </a:bodyPr>
          <a:lstStyle/>
          <a:p>
            <a:r>
              <a:rPr lang="en-GB" sz="4000" dirty="0">
                <a:solidFill>
                  <a:srgbClr val="FFFFFF"/>
                </a:solidFill>
              </a:rPr>
              <a:t>Advantages of using KS4 data</a:t>
            </a:r>
          </a:p>
        </p:txBody>
      </p:sp>
      <p:sp>
        <p:nvSpPr>
          <p:cNvPr id="5" name="Content Placeholder 4">
            <a:extLst>
              <a:ext uri="{FF2B5EF4-FFF2-40B4-BE49-F238E27FC236}">
                <a16:creationId xmlns:a16="http://schemas.microsoft.com/office/drawing/2014/main" id="{9A9CF8D9-52D3-E160-92DB-392AE4ED967B}"/>
              </a:ext>
            </a:extLst>
          </p:cNvPr>
          <p:cNvSpPr>
            <a:spLocks noGrp="1"/>
          </p:cNvSpPr>
          <p:nvPr>
            <p:ph idx="1"/>
          </p:nvPr>
        </p:nvSpPr>
        <p:spPr>
          <a:xfrm>
            <a:off x="614995" y="1885279"/>
            <a:ext cx="10891879" cy="3666862"/>
          </a:xfrm>
        </p:spPr>
        <p:txBody>
          <a:bodyPr anchor="ctr">
            <a:normAutofit/>
          </a:bodyPr>
          <a:lstStyle/>
          <a:p>
            <a:pPr>
              <a:lnSpc>
                <a:spcPct val="110000"/>
              </a:lnSpc>
            </a:pPr>
            <a:r>
              <a:rPr lang="en-GB" sz="1800" dirty="0">
                <a:latin typeface="Arial" panose="020B0604020202020204" pitchFamily="34" charset="0"/>
                <a:cs typeface="Arial" panose="020B0604020202020204" pitchFamily="34" charset="0"/>
              </a:rPr>
              <a:t>(Almost) complete coverage of pupils in state-funded education at age 15</a:t>
            </a:r>
          </a:p>
          <a:p>
            <a:pPr lvl="1">
              <a:lnSpc>
                <a:spcPct val="110000"/>
              </a:lnSpc>
            </a:pPr>
            <a:r>
              <a:rPr lang="en-GB" sz="1600" dirty="0">
                <a:latin typeface="Arial" panose="020B0604020202020204" pitchFamily="34" charset="0"/>
                <a:cs typeface="Arial" panose="020B0604020202020204" pitchFamily="34" charset="0"/>
              </a:rPr>
              <a:t>State-funded schools</a:t>
            </a:r>
          </a:p>
          <a:p>
            <a:pPr lvl="1">
              <a:lnSpc>
                <a:spcPct val="110000"/>
              </a:lnSpc>
            </a:pPr>
            <a:r>
              <a:rPr lang="en-GB" sz="1600" dirty="0">
                <a:latin typeface="Arial" panose="020B0604020202020204" pitchFamily="34" charset="0"/>
                <a:cs typeface="Arial" panose="020B0604020202020204" pitchFamily="34" charset="0"/>
              </a:rPr>
              <a:t>State-funded alternative provision</a:t>
            </a:r>
          </a:p>
          <a:p>
            <a:pPr>
              <a:lnSpc>
                <a:spcPct val="110000"/>
              </a:lnSpc>
            </a:pPr>
            <a:r>
              <a:rPr lang="en-GB" sz="1800" dirty="0">
                <a:latin typeface="Arial" panose="020B0604020202020204" pitchFamily="34" charset="0"/>
                <a:cs typeface="Arial" panose="020B0604020202020204" pitchFamily="34" charset="0"/>
              </a:rPr>
              <a:t>Also includes</a:t>
            </a:r>
          </a:p>
          <a:p>
            <a:pPr lvl="1">
              <a:lnSpc>
                <a:spcPct val="110000"/>
              </a:lnSpc>
            </a:pPr>
            <a:r>
              <a:rPr lang="en-GB" sz="1600" dirty="0">
                <a:latin typeface="Arial" panose="020B0604020202020204" pitchFamily="34" charset="0"/>
                <a:cs typeface="Arial" panose="020B0604020202020204" pitchFamily="34" charset="0"/>
              </a:rPr>
              <a:t>Pupils in independent schools entered for qualifications (NFTYPE in (30,48))</a:t>
            </a:r>
          </a:p>
          <a:p>
            <a:pPr lvl="1">
              <a:lnSpc>
                <a:spcPct val="110000"/>
              </a:lnSpc>
            </a:pPr>
            <a:r>
              <a:rPr lang="en-GB" sz="1600" dirty="0">
                <a:latin typeface="Arial" panose="020B0604020202020204" pitchFamily="34" charset="0"/>
                <a:cs typeface="Arial" panose="020B0604020202020204" pitchFamily="34" charset="0"/>
              </a:rPr>
              <a:t>Some pupils in home education if they enter qualifications (Will be recorded against a state-funded LAESTAB but have SCHRES=0, but not all pupils with SCHRES=0 will be in home education)</a:t>
            </a:r>
          </a:p>
          <a:p>
            <a:pPr lvl="1">
              <a:lnSpc>
                <a:spcPct val="110000"/>
              </a:lnSpc>
            </a:pPr>
            <a:r>
              <a:rPr lang="en-GB" sz="1600" dirty="0">
                <a:latin typeface="Arial" panose="020B0604020202020204" pitchFamily="34" charset="0"/>
                <a:cs typeface="Arial" panose="020B0604020202020204" pitchFamily="34" charset="0"/>
              </a:rPr>
              <a:t>Pupils in secure units taking qualifications (NFTYPE=99)</a:t>
            </a:r>
          </a:p>
        </p:txBody>
      </p:sp>
      <p:pic>
        <p:nvPicPr>
          <p:cNvPr id="9" name="Graphic 8">
            <a:extLst>
              <a:ext uri="{FF2B5EF4-FFF2-40B4-BE49-F238E27FC236}">
                <a16:creationId xmlns:a16="http://schemas.microsoft.com/office/drawing/2014/main" id="{31A49E4E-6B07-33AE-9BC4-871DD10DBB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515133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2F391-9AD9-FF3D-FF8C-B9D7546248AB}"/>
              </a:ext>
            </a:extLst>
          </p:cNvPr>
          <p:cNvSpPr>
            <a:spLocks noGrp="1"/>
          </p:cNvSpPr>
          <p:nvPr>
            <p:ph type="title"/>
          </p:nvPr>
        </p:nvSpPr>
        <p:spPr>
          <a:xfrm>
            <a:off x="554304" y="278535"/>
            <a:ext cx="9895951" cy="1033669"/>
          </a:xfrm>
        </p:spPr>
        <p:txBody>
          <a:bodyPr>
            <a:normAutofit/>
          </a:bodyPr>
          <a:lstStyle/>
          <a:p>
            <a:r>
              <a:rPr lang="en-GB" sz="4000" dirty="0">
                <a:solidFill>
                  <a:srgbClr val="FFFFFF"/>
                </a:solidFill>
              </a:rPr>
              <a:t>Not included in the population</a:t>
            </a:r>
          </a:p>
        </p:txBody>
      </p:sp>
      <p:sp>
        <p:nvSpPr>
          <p:cNvPr id="5" name="Content Placeholder 4">
            <a:extLst>
              <a:ext uri="{FF2B5EF4-FFF2-40B4-BE49-F238E27FC236}">
                <a16:creationId xmlns:a16="http://schemas.microsoft.com/office/drawing/2014/main" id="{9A9CF8D9-52D3-E160-92DB-392AE4ED967B}"/>
              </a:ext>
            </a:extLst>
          </p:cNvPr>
          <p:cNvSpPr>
            <a:spLocks noGrp="1"/>
          </p:cNvSpPr>
          <p:nvPr>
            <p:ph idx="1"/>
          </p:nvPr>
        </p:nvSpPr>
        <p:spPr>
          <a:xfrm>
            <a:off x="614995" y="1885279"/>
            <a:ext cx="10891879" cy="2856990"/>
          </a:xfrm>
        </p:spPr>
        <p:txBody>
          <a:bodyPr anchor="ctr">
            <a:normAutofit/>
          </a:bodyPr>
          <a:lstStyle/>
          <a:p>
            <a:pPr>
              <a:lnSpc>
                <a:spcPct val="110000"/>
              </a:lnSpc>
            </a:pPr>
            <a:r>
              <a:rPr lang="en-GB" sz="1800" dirty="0">
                <a:latin typeface="Arial" panose="020B0604020202020204" pitchFamily="34" charset="0"/>
                <a:cs typeface="Arial" panose="020B0604020202020204" pitchFamily="34" charset="0"/>
              </a:rPr>
              <a:t>Anyone living in England but going to school elsewhere (e.g. Wales, Scotland) at 15</a:t>
            </a:r>
          </a:p>
          <a:p>
            <a:pPr>
              <a:lnSpc>
                <a:spcPct val="110000"/>
              </a:lnSpc>
            </a:pPr>
            <a:r>
              <a:rPr lang="en-GB" sz="1800" dirty="0">
                <a:latin typeface="Arial" panose="020B0604020202020204" pitchFamily="34" charset="0"/>
                <a:cs typeface="Arial" panose="020B0604020202020204" pitchFamily="34" charset="0"/>
              </a:rPr>
              <a:t>Anyone who has recently moved into England</a:t>
            </a:r>
          </a:p>
          <a:p>
            <a:pPr>
              <a:lnSpc>
                <a:spcPct val="110000"/>
              </a:lnSpc>
            </a:pPr>
            <a:r>
              <a:rPr lang="en-GB" sz="1800" dirty="0">
                <a:latin typeface="Arial" panose="020B0604020202020204" pitchFamily="34" charset="0"/>
                <a:cs typeface="Arial" panose="020B0604020202020204" pitchFamily="34" charset="0"/>
              </a:rPr>
              <a:t>Anyone in independent schools or home education not entered for any qualifications</a:t>
            </a:r>
            <a:endParaRPr lang="en-GB" sz="1400" dirty="0">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31A49E4E-6B07-33AE-9BC4-871DD10DBB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3741563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NFER PowerPoint" ma:contentTypeID="0x0101002DD1C70DB4058442BFE017870E069E5F00A3828CDC7CC4664EB65E44A3E3B20A00" ma:contentTypeVersion="6" ma:contentTypeDescription="Core design PPT widescreen" ma:contentTypeScope="" ma:versionID="fef8927da331e76badab5c2e4cfaffe3">
  <xsd:schema xmlns:xsd="http://www.w3.org/2001/XMLSchema" xmlns:xs="http://www.w3.org/2001/XMLSchema" xmlns:p="http://schemas.microsoft.com/office/2006/metadata/properties" targetNamespace="http://schemas.microsoft.com/office/2006/metadata/properties" ma:root="true" ma:fieldsID="d5bdcf26f133259999730471111e8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7BB185-CB3F-49AF-B035-6A0D4611D9E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2ED11CE-2647-47C2-B85C-8C6E5E1524E2}">
  <ds:schemaRefs>
    <ds:schemaRef ds:uri="http://schemas.microsoft.com/sharepoint/v3/contenttype/forms"/>
  </ds:schemaRefs>
</ds:datastoreItem>
</file>

<file path=customXml/itemProps3.xml><?xml version="1.0" encoding="utf-8"?>
<ds:datastoreItem xmlns:ds="http://schemas.openxmlformats.org/officeDocument/2006/customXml" ds:itemID="{D3F2C383-C10A-4F5D-A2E1-F243B9F2B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16233</TotalTime>
  <Words>4593</Words>
  <Application>Microsoft Office PowerPoint</Application>
  <PresentationFormat>Widescreen</PresentationFormat>
  <Paragraphs>345</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Aptos</vt:lpstr>
      <vt:lpstr>Aptos Display</vt:lpstr>
      <vt:lpstr>Arial</vt:lpstr>
      <vt:lpstr>Avenir LT Std 35 Light</vt:lpstr>
      <vt:lpstr>Calibri</vt:lpstr>
      <vt:lpstr>Nunito</vt:lpstr>
      <vt:lpstr>Symbol</vt:lpstr>
      <vt:lpstr>Times New Roman</vt:lpstr>
      <vt:lpstr>Office Theme</vt:lpstr>
      <vt:lpstr>ADR England Research Community Catalyst - Youth Transitions Workshop</vt:lpstr>
      <vt:lpstr>Introduction</vt:lpstr>
      <vt:lpstr>LEO Database</vt:lpstr>
      <vt:lpstr>PICO Framework</vt:lpstr>
      <vt:lpstr>Raising of the Participation Age</vt:lpstr>
      <vt:lpstr>PICO: Raising participation age</vt:lpstr>
      <vt:lpstr>Defining the population</vt:lpstr>
      <vt:lpstr>Advantages of using KS4 data</vt:lpstr>
      <vt:lpstr>Not included in the population</vt:lpstr>
      <vt:lpstr>Cohort grid</vt:lpstr>
      <vt:lpstr>LEO Datasets for studying post-16 activities</vt:lpstr>
      <vt:lpstr>NCCIS monthly activity</vt:lpstr>
      <vt:lpstr>Outcomes: Participation</vt:lpstr>
      <vt:lpstr>Outcomes: Activity (Oct Y12)</vt:lpstr>
      <vt:lpstr>Outcomes: Sustained activity</vt:lpstr>
      <vt:lpstr>Outcomes: Attainment</vt:lpstr>
      <vt:lpstr>The problem of comparing cohorts</vt:lpstr>
      <vt:lpstr>Estimation</vt:lpstr>
      <vt:lpstr>Results: Sustained participation at 16</vt:lpstr>
      <vt:lpstr>Results: Low attainers at KS4</vt:lpstr>
      <vt:lpstr>Results: Attainment at 18 and earnings at 20</vt:lpstr>
      <vt:lpstr>Results: Low attainers</vt:lpstr>
      <vt:lpstr>RPA Conclusions</vt:lpstr>
      <vt:lpstr>Post-16 Pathways: Focus on the ‘C’ of PICO</vt:lpstr>
      <vt:lpstr>PICO: Post-16 pathways for lower attainers</vt:lpstr>
      <vt:lpstr>Post-16 Pathways for lower attainers</vt:lpstr>
      <vt:lpstr>Post-16 Pathways for lower attainers</vt:lpstr>
      <vt:lpstr>Pupils in KS4 2011 cohort who attained grades E, F or G in Maths and English GCSE: Ever FSM </vt:lpstr>
      <vt:lpstr>Counterfactual outcomes (Who?): Treated and comparison group(s) post-16 pathways.</vt:lpstr>
      <vt:lpstr>Creating post-16 choice sets</vt:lpstr>
      <vt:lpstr>Distance as instrumental variable (How?)</vt:lpstr>
      <vt:lpstr>Two Stage Least Squares, 2SLS (How?)</vt:lpstr>
      <vt:lpstr>Post-16 Pathways: OLS and 2SLS </vt:lpstr>
      <vt:lpstr>Results OLS and IV</vt:lpstr>
      <vt:lpstr>Results OLS and IV: Interpretation(s) </vt:lpstr>
      <vt:lpstr>Interpretation (who and how?)</vt:lpstr>
      <vt:lpstr>Interpretation and possible enhancements </vt:lpstr>
      <vt:lpstr>Youth Transitions Resource Hub</vt:lpstr>
      <vt:lpstr>Youth Transitions Resource Hub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Transitions Steering Group</dc:title>
  <dc:creator>Agarwal, Neha</dc:creator>
  <cp:lastModifiedBy>Dave Thomson</cp:lastModifiedBy>
  <cp:revision>173</cp:revision>
  <dcterms:created xsi:type="dcterms:W3CDTF">2024-05-07T15:00:52Z</dcterms:created>
  <dcterms:modified xsi:type="dcterms:W3CDTF">2026-04-15T09:09:00Z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0x0101002DD1C70DB4058442BFE017870E069E5F00A3828CDC7CC4664EB65E44A3E3B20A00</vt:lpwstr>
  </property>
  <property fmtid="{D5CDD505-2E9C-101B-9397-08002B2CF9AE}" pid="3" name="SharedWithUsers">
    <vt:lpwstr>16;#Hillary, Jude;#14;#Agarwal, Neha</vt:lpwstr>
  </property>
</Properties>
</file>