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9"/>
  </p:notesMasterIdLst>
  <p:sldIdLst>
    <p:sldId id="256" r:id="rId5"/>
    <p:sldId id="260" r:id="rId6"/>
    <p:sldId id="502" r:id="rId7"/>
    <p:sldId id="503" r:id="rId8"/>
    <p:sldId id="508" r:id="rId9"/>
    <p:sldId id="504" r:id="rId10"/>
    <p:sldId id="509" r:id="rId11"/>
    <p:sldId id="505" r:id="rId12"/>
    <p:sldId id="496" r:id="rId13"/>
    <p:sldId id="513" r:id="rId14"/>
    <p:sldId id="507" r:id="rId15"/>
    <p:sldId id="523" r:id="rId16"/>
    <p:sldId id="524" r:id="rId17"/>
    <p:sldId id="525" r:id="rId18"/>
    <p:sldId id="526" r:id="rId19"/>
    <p:sldId id="527" r:id="rId20"/>
    <p:sldId id="528" r:id="rId21"/>
    <p:sldId id="529" r:id="rId22"/>
    <p:sldId id="516" r:id="rId23"/>
    <p:sldId id="510" r:id="rId24"/>
    <p:sldId id="511" r:id="rId25"/>
    <p:sldId id="512" r:id="rId26"/>
    <p:sldId id="497" r:id="rId27"/>
    <p:sldId id="514" r:id="rId28"/>
    <p:sldId id="515" r:id="rId29"/>
    <p:sldId id="517" r:id="rId30"/>
    <p:sldId id="518" r:id="rId31"/>
    <p:sldId id="519" r:id="rId32"/>
    <p:sldId id="520" r:id="rId33"/>
    <p:sldId id="521" r:id="rId34"/>
    <p:sldId id="522" r:id="rId35"/>
    <p:sldId id="501" r:id="rId36"/>
    <p:sldId id="498" r:id="rId37"/>
    <p:sldId id="47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36CC06-6AC1-CB95-C069-E186FD89BFE1}" name="Jude Hillary" initials="JH" userId="S::hillaj@nfer.ac.uk::67dc70e4-fe91-44b7-bdad-4c7bd15da4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FFDC6D"/>
    <a:srgbClr val="95569E"/>
    <a:srgbClr val="EADD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0" autoAdjust="0"/>
    <p:restoredTop sz="92034" autoAdjust="0"/>
  </p:normalViewPr>
  <p:slideViewPr>
    <p:cSldViewPr snapToGrid="0">
      <p:cViewPr varScale="1">
        <p:scale>
          <a:sx n="80" d="100"/>
          <a:sy n="80" d="100"/>
        </p:scale>
        <p:origin x="768" y="54"/>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02EA3-FC68-458B-922B-81F43F1BD27E}" type="datetimeFigureOut">
              <a:rPr lang="en-GB" smtClean="0"/>
              <a:t>23/04/2026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209DC-1A53-40E9-A737-D5FD511B4251}" type="slidenum">
              <a:rPr lang="en-GB" smtClean="0"/>
              <a:t>‹#›</a:t>
            </a:fld>
            <a:endParaRPr lang="en-GB"/>
          </a:p>
        </p:txBody>
      </p:sp>
    </p:spTree>
    <p:extLst>
      <p:ext uri="{BB962C8B-B14F-4D97-AF65-F5344CB8AC3E}">
        <p14:creationId xmlns:p14="http://schemas.microsoft.com/office/powerpoint/2010/main" val="34800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0209DC-1A53-40E9-A737-D5FD511B4251}" type="slidenum">
              <a:rPr lang="en-GB" smtClean="0"/>
              <a:t>1</a:t>
            </a:fld>
            <a:endParaRPr lang="en-GB"/>
          </a:p>
        </p:txBody>
      </p:sp>
    </p:spTree>
    <p:extLst>
      <p:ext uri="{BB962C8B-B14F-4D97-AF65-F5344CB8AC3E}">
        <p14:creationId xmlns:p14="http://schemas.microsoft.com/office/powerpoint/2010/main" val="393728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Specific measure chosen therefore depends to large extent on specific period being covered, comparisons within/between cohorts, specific research question etc and we have (hopefully!) given some useful guidance.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cs typeface="Arial" panose="020B0604020202020204" pitchFamily="34" charset="0"/>
              </a:rPr>
              <a:t>Note IMD is regional proxy hence not surprising on lower correlation. </a:t>
            </a: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1197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r>
              <a:rPr lang="en-US" sz="1600" b="1" dirty="0"/>
              <a:t>Dave will cover details of the EEF-funded study in much more detail. </a:t>
            </a:r>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2073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r>
              <a:rPr lang="en-US" sz="1600" b="1" dirty="0"/>
              <a:t>More on the disadvantage gap later</a:t>
            </a:r>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1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094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8421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2978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7873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397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1116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413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209DC-1A53-40E9-A737-D5FD511B4251}" type="slidenum">
              <a:rPr lang="en-GB" smtClean="0"/>
              <a:t>2</a:t>
            </a:fld>
            <a:endParaRPr lang="en-GB"/>
          </a:p>
        </p:txBody>
      </p:sp>
    </p:spTree>
    <p:extLst>
      <p:ext uri="{BB962C8B-B14F-4D97-AF65-F5344CB8AC3E}">
        <p14:creationId xmlns:p14="http://schemas.microsoft.com/office/powerpoint/2010/main" val="111487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840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8757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01D-193E-DB1E-6EA5-D71D4CE6A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E7D0-F28F-E7F6-5DB1-FBCED58A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F340B-CE3C-A0FC-1696-F65056DBEADF}"/>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29A5D3C-C185-7C93-B939-89CD8F309C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0637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7122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900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147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1205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of ranks is helpful as it deals with changes in the way GCSEs were graded in 2017 (switch from A*-G GCSEs to 9-1 GCSEs)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852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55089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482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219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72415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0C21A-E43A-88C4-7832-73D57CD16A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8204B-BBA5-29E6-ED54-B639DB42B3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9CAF4-5B48-9F6D-A0CB-0AC49A6A64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cs typeface="Arial" panose="020B0604020202020204" pitchFamily="34" charset="0"/>
            </a:endParaRPr>
          </a:p>
        </p:txBody>
      </p:sp>
      <p:sp>
        <p:nvSpPr>
          <p:cNvPr id="4" name="Slide Number Placeholder 3">
            <a:extLst>
              <a:ext uri="{FF2B5EF4-FFF2-40B4-BE49-F238E27FC236}">
                <a16:creationId xmlns:a16="http://schemas.microsoft.com/office/drawing/2014/main" id="{D7D5C809-CF7F-B6C1-D648-9F3E20C3DF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4979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45796-44A4-7647-FC32-D9D86A16E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A1199-CFB7-CDB4-FD56-B535B4A89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31589-3C4F-1EA8-023D-15A64DD26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0CBA78-AEF2-C3DF-53E6-086BF36B83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3406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2949-63B6-DBE0-4E03-A9D088ED8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0E15BB-AA25-7D47-B399-B289D6275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F8633-3168-498D-D3D2-40A7209E54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2DFA39-376C-0EA0-1908-402947297F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39530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1C30D-E8C0-09D1-A9F2-7CAE77AF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ACEEC9-16C6-4235-3EEA-5F0EC2A5ED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751E-959C-AA4C-766F-DFD6F3982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E80381-5595-1DB2-78FB-38EBA77A92B5}"/>
              </a:ext>
            </a:extLst>
          </p:cNvPr>
          <p:cNvSpPr>
            <a:spLocks noGrp="1"/>
          </p:cNvSpPr>
          <p:nvPr>
            <p:ph type="sldNum" sz="quarter" idx="5"/>
          </p:nvPr>
        </p:nvSpPr>
        <p:spPr/>
        <p:txBody>
          <a:bodyPr/>
          <a:lstStyle/>
          <a:p>
            <a:fld id="{E80209DC-1A53-40E9-A737-D5FD511B4251}" type="slidenum">
              <a:rPr lang="en-GB" smtClean="0"/>
              <a:t>34</a:t>
            </a:fld>
            <a:endParaRPr lang="en-GB"/>
          </a:p>
        </p:txBody>
      </p:sp>
    </p:spTree>
    <p:extLst>
      <p:ext uri="{BB962C8B-B14F-4D97-AF65-F5344CB8AC3E}">
        <p14:creationId xmlns:p14="http://schemas.microsoft.com/office/powerpoint/2010/main" val="1583627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3804-1D1C-ABB5-9C00-1A1A8CDA6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478B6-0643-B2E6-19EB-2A01EC2DA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FF4F3-24E0-0C21-7629-79F9D9B81C69}"/>
              </a:ext>
            </a:extLst>
          </p:cNvPr>
          <p:cNvSpPr>
            <a:spLocks noGrp="1"/>
          </p:cNvSpPr>
          <p:nvPr>
            <p:ph type="body" idx="1"/>
          </p:nvPr>
        </p:nvSpPr>
        <p:spPr/>
        <p:txBody>
          <a:bodyPr/>
          <a:lstStyle/>
          <a:p>
            <a:r>
              <a:rPr lang="en-US" sz="1400" b="1" dirty="0"/>
              <a:t>Dave will go into much more detail on the issue of UC protections</a:t>
            </a:r>
          </a:p>
        </p:txBody>
      </p:sp>
      <p:sp>
        <p:nvSpPr>
          <p:cNvPr id="4" name="Slide Number Placeholder 3">
            <a:extLst>
              <a:ext uri="{FF2B5EF4-FFF2-40B4-BE49-F238E27FC236}">
                <a16:creationId xmlns:a16="http://schemas.microsoft.com/office/drawing/2014/main" id="{94B8A377-8B69-9EF4-2B58-A7B5307D2C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173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B85B-24A1-2110-9822-761F2937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D0228-81FC-26D6-15C1-DD5BB49D3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FC602-F58F-F88C-D170-A1A62F348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B5E0A-736E-FE20-496B-B8ED7B24A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2244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B85B-24A1-2110-9822-761F2937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D0228-81FC-26D6-15C1-DD5BB49D3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FC602-F58F-F88C-D170-A1A62F348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B5E0A-736E-FE20-496B-B8ED7B24A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425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B85B-24A1-2110-9822-761F2937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D0228-81FC-26D6-15C1-DD5BB49D3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FC602-F58F-F88C-D170-A1A62F348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5B5E0A-736E-FE20-496B-B8ED7B24A9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0452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3231-500C-6D15-299F-278E87171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C1A15-FA18-AC9E-E003-D8BE1DDA1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36EEE-293B-D3CF-5EAE-AA070100B564}"/>
              </a:ext>
            </a:extLst>
          </p:cNvPr>
          <p:cNvSpPr>
            <a:spLocks noGrp="1"/>
          </p:cNvSpPr>
          <p:nvPr>
            <p:ph type="body" idx="1"/>
          </p:nvPr>
        </p:nvSpPr>
        <p:spPr/>
        <p:txBody>
          <a:bodyPr/>
          <a:lstStyle/>
          <a:p>
            <a:r>
              <a:rPr lang="en-US" sz="1800" b="1" dirty="0"/>
              <a:t>Remind on average population coverage re: LSOA and MSOA (and OA).</a:t>
            </a:r>
          </a:p>
        </p:txBody>
      </p:sp>
      <p:sp>
        <p:nvSpPr>
          <p:cNvPr id="4" name="Slide Number Placeholder 3">
            <a:extLst>
              <a:ext uri="{FF2B5EF4-FFF2-40B4-BE49-F238E27FC236}">
                <a16:creationId xmlns:a16="http://schemas.microsoft.com/office/drawing/2014/main" id="{8E7B28E9-8CB3-4379-D161-C5E2A84A49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0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47D72-34F5-7FA4-3DAC-D6F6642FDB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100C8-3710-BEED-7A80-D4A397632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D046B-56F2-4585-B29F-F4FF378182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0F4CB0-CB68-FDE7-6B52-240B3AB78F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0209DC-1A53-40E9-A737-D5FD511B425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959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BC78-516F-9931-BBE4-B77D6C6124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AF9596-6A29-3E18-A64B-A292581EE4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774AD-B226-E5F0-463B-6B50766F0ABF}"/>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480AB996-4A5F-3D2E-5A37-E5F8E017F2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C4B41-D54F-5683-C6A6-F91E84EC1785}"/>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32290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EE5A-D2AD-46A7-B56B-83A0925C5B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9912C9-BE98-951C-DB45-661DA3D7E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D8ED9-5F8D-A073-8F9E-97D60F8FC4F0}"/>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23EE97EC-E59E-9AC9-40E2-75FF8D5305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279A7B-F969-18DD-B3FD-D81A3CE7197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53307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C0A3B-18FA-7D4C-7EAF-C41F2CEE79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2DCB8B-14C2-9456-A453-16EA69C6E0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5A2BB9-EF58-7C5C-A119-B46E705E6B40}"/>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24CB597F-1C44-F1B2-59F7-D96A607B0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265901-74F6-EF4F-FF3A-5F0B3362F109}"/>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379391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01EF-80D6-3EC3-E747-C97B75FDBE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065F1-C3FA-4CBD-1BD3-FFEDC15012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34193-31D4-2A7A-3ABA-69E455D6798E}"/>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9CD7160D-8AC7-BA5F-0ADE-67C4FB8290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D32E65-0180-75C2-BB69-C660AE0486A3}"/>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15002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2FC4-44CF-597B-E675-5CF1747B2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9CE0F1-E486-AACB-8484-6B94A7FF3CE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D29ED-0D92-610D-6E79-999A61C743CF}"/>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CB22CDF6-FB15-416A-9517-B97AD64F5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AEAE1-9CC2-E2E2-EF82-6E7313F2B637}"/>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87904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BA81-3F4F-1B50-2973-8DA3CF48FB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EC9B23-F575-3971-ACC5-98DBC93FD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7E255B-3A47-9881-3A69-9798E6ACCA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37D13D-7A70-D7B4-CC42-B3E6349621AD}"/>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6" name="Footer Placeholder 5">
            <a:extLst>
              <a:ext uri="{FF2B5EF4-FFF2-40B4-BE49-F238E27FC236}">
                <a16:creationId xmlns:a16="http://schemas.microsoft.com/office/drawing/2014/main" id="{EBC972BE-26A4-B1A4-13E7-7E4ADAB048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1B3289-2A8F-B181-0D92-9334966B7B8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65464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9C60-4F1D-1323-B45F-B173386C96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38D0CB-57B6-BC9C-AD3D-FB11C5898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552EB-7AA2-336F-7BF5-A77167595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9778E7-FB73-22B7-0CD6-6C4B257B1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1A0DB-4BE8-6101-6A51-6D164465A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7C4BC1-986A-B191-602A-FB9C1BD45CB9}"/>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8" name="Footer Placeholder 7">
            <a:extLst>
              <a:ext uri="{FF2B5EF4-FFF2-40B4-BE49-F238E27FC236}">
                <a16:creationId xmlns:a16="http://schemas.microsoft.com/office/drawing/2014/main" id="{ACDD6B74-7958-ACEA-35B0-B5C252959C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038E49-2474-772F-911F-84CA33002929}"/>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43534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BA4B-F3AA-4EDA-3588-B73345DADA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AA8C9B8-A7B7-2422-2171-233BA8BC7A7A}"/>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4" name="Footer Placeholder 3">
            <a:extLst>
              <a:ext uri="{FF2B5EF4-FFF2-40B4-BE49-F238E27FC236}">
                <a16:creationId xmlns:a16="http://schemas.microsoft.com/office/drawing/2014/main" id="{D38368E9-8FEE-5C1B-2772-1464CE09A6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248BD-D3DF-6180-A19C-B667CFEFD78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06819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B15B26-347E-BF3C-36CC-0B08E8C2AA64}"/>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3" name="Footer Placeholder 2">
            <a:extLst>
              <a:ext uri="{FF2B5EF4-FFF2-40B4-BE49-F238E27FC236}">
                <a16:creationId xmlns:a16="http://schemas.microsoft.com/office/drawing/2014/main" id="{537B80F5-7715-2634-6A0E-B1C77CBBF7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396D4D-3D15-4840-8A59-6E2D6A6F45CC}"/>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29904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0048-C7D3-3F8E-3040-C545A7CE9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26CE00-B6F3-57AF-C3A4-1CDCBE46A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75BA66-EAAC-3E69-F780-589253806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916C0-19C3-218A-5610-3C9E3F3ACD64}"/>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6" name="Footer Placeholder 5">
            <a:extLst>
              <a:ext uri="{FF2B5EF4-FFF2-40B4-BE49-F238E27FC236}">
                <a16:creationId xmlns:a16="http://schemas.microsoft.com/office/drawing/2014/main" id="{2D651E68-F0C1-DE63-7A7D-6D49B741C7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38AC0-E950-6B6A-FB46-6EA4A588D96F}"/>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318922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4038-218A-4C2D-3F8A-91323A06EA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75E20FA-A419-D9B7-A734-91BB1B2DC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801463-339D-DF4C-19BD-DF37D7C12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FFF88-A0E0-469B-4DA0-476C5A5CF473}"/>
              </a:ext>
            </a:extLst>
          </p:cNvPr>
          <p:cNvSpPr>
            <a:spLocks noGrp="1"/>
          </p:cNvSpPr>
          <p:nvPr>
            <p:ph type="dt" sz="half" idx="10"/>
          </p:nvPr>
        </p:nvSpPr>
        <p:spPr/>
        <p:txBody>
          <a:bodyPr/>
          <a:lstStyle/>
          <a:p>
            <a:fld id="{0FEEE6F0-56F8-4408-9AB7-C7AC8844F146}" type="datetimeFigureOut">
              <a:rPr lang="en-GB" smtClean="0"/>
              <a:t>23/04/2026</a:t>
            </a:fld>
            <a:endParaRPr lang="en-GB"/>
          </a:p>
        </p:txBody>
      </p:sp>
      <p:sp>
        <p:nvSpPr>
          <p:cNvPr id="6" name="Footer Placeholder 5">
            <a:extLst>
              <a:ext uri="{FF2B5EF4-FFF2-40B4-BE49-F238E27FC236}">
                <a16:creationId xmlns:a16="http://schemas.microsoft.com/office/drawing/2014/main" id="{C943CB98-450D-8E11-92DE-8182A136FB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5F6A98-4F43-605F-3F9F-2D622BD3D657}"/>
              </a:ext>
            </a:extLst>
          </p:cNvPr>
          <p:cNvSpPr>
            <a:spLocks noGrp="1"/>
          </p:cNvSpPr>
          <p:nvPr>
            <p:ph type="sldNum" sz="quarter" idx="12"/>
          </p:nvPr>
        </p:nvSpPr>
        <p:spPr/>
        <p:txBody>
          <a:bodyPr/>
          <a:lstStyle/>
          <a:p>
            <a:fld id="{EDEEE668-2855-485D-9B18-16705B31F460}" type="slidenum">
              <a:rPr lang="en-GB" smtClean="0"/>
              <a:t>‹#›</a:t>
            </a:fld>
            <a:endParaRPr lang="en-GB"/>
          </a:p>
        </p:txBody>
      </p:sp>
    </p:spTree>
    <p:extLst>
      <p:ext uri="{BB962C8B-B14F-4D97-AF65-F5344CB8AC3E}">
        <p14:creationId xmlns:p14="http://schemas.microsoft.com/office/powerpoint/2010/main" val="12727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CA6A7-2195-888A-2EEF-2B8C3008B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EBD850-F8F6-5618-1876-16CDE13F0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1688-EA9A-0C86-B4E6-A55D582151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EEE6F0-56F8-4408-9AB7-C7AC8844F146}" type="datetimeFigureOut">
              <a:rPr lang="en-GB" smtClean="0"/>
              <a:t>23/04/2026</a:t>
            </a:fld>
            <a:endParaRPr lang="en-GB"/>
          </a:p>
        </p:txBody>
      </p:sp>
      <p:sp>
        <p:nvSpPr>
          <p:cNvPr id="5" name="Footer Placeholder 4">
            <a:extLst>
              <a:ext uri="{FF2B5EF4-FFF2-40B4-BE49-F238E27FC236}">
                <a16:creationId xmlns:a16="http://schemas.microsoft.com/office/drawing/2014/main" id="{B62D3D4C-9A24-F0FE-303A-BED143D89C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270973A-897A-7A64-BAF2-F514AE918C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EEE668-2855-485D-9B18-16705B31F460}" type="slidenum">
              <a:rPr lang="en-GB" smtClean="0"/>
              <a:t>‹#›</a:t>
            </a:fld>
            <a:endParaRPr lang="en-GB"/>
          </a:p>
        </p:txBody>
      </p:sp>
    </p:spTree>
    <p:extLst>
      <p:ext uri="{BB962C8B-B14F-4D97-AF65-F5344CB8AC3E}">
        <p14:creationId xmlns:p14="http://schemas.microsoft.com/office/powerpoint/2010/main" val="566699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hyperlink" Target="https://www.suttontrust.com/wp-content/uploads/2021/05/Measuring-Disadvantag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endowmentfoundation.org.uk/news/right-measure-of-disadvantage-16-19-evalu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ffteducationdatalab.org.uk/2021/10/how-free-school-meal-eligibility-has-been-changing-and-why-we-might-need-new-measures-of-disadvanta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fteducationdatalab.org.uk/2018/12/how-much-pupil-premium-funding-are-primary-schools-missing-out-on/" TargetMode="External"/><Relationship Id="rId5" Type="http://schemas.openxmlformats.org/officeDocument/2006/relationships/image" Target="../media/image13.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ffteducationdatalab.org.uk/2018/10/the-impact-of-early-rollout-of-universal-credit-on-free-school-meals-eligibility/#footnotes_section" TargetMode="External"/><Relationship Id="rId5" Type="http://schemas.openxmlformats.org/officeDocument/2006/relationships/image" Target="../media/image14.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ffteducationdatalab.org.uk/2021/10/how-free-school-meal-eligibility-has-been-changing-and-why-we-might-need-new-measures-of-disadvantage/" TargetMode="External"/><Relationship Id="rId5" Type="http://schemas.openxmlformats.org/officeDocument/2006/relationships/image" Target="../media/image15.png"/><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explore-education-statistics.service.gov.uk/find-statistics/key-stage-4-performance/2024-25#section-attainment-by-disadvantage-status" TargetMode="External"/><Relationship Id="rId5" Type="http://schemas.openxmlformats.org/officeDocument/2006/relationships/image" Target="../media/image17.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gov.uk/government/publications/every-child-achieving-and-thriving/every-child-achieving-and-thriving-html-version" TargetMode="Externa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hyperlink" Target="https://www.suttontrust.com/news-opinion/all-news-opinion/how-we-measured-disadvantage-in-our-research-on-the-medical-profess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ww.gov.uk/government/publications/understanding-a-workforces-socio-economic-background-for-change/simplifying-how-employers-measure-socio-economic-background-an-accompanying-report-to-new-guidanc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onlinelibrary.wiley.com/doi/full/10.1111/1468-4446.12885"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github.com/Youth-Transitions/resources/wiki" TargetMode="Externa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ffteducationdatalab.org.uk/2015/05/does-the-likelihood-of-experiencing-poverty-change-as-pupils-get-older/" TargetMode="External"/><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25/english-indices-of-deprivation-2025-statistical-relea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cdn.taso.org.uk/wp-content/uploads/2024-07-17_Analysis-report_Equality-gaps-in-earning-and-employment-pathway-analysis_TASO.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s://www.nuffieldfoundation.org/wp-content/uploads/2021/09/Post-16-pathways-to-employment-for-lower-attaining-pupils-are-they-workin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D8478-1360-36F4-CA7F-7AC3C1CCD1CE}"/>
              </a:ext>
            </a:extLst>
          </p:cNvPr>
          <p:cNvSpPr>
            <a:spLocks noGrp="1"/>
          </p:cNvSpPr>
          <p:nvPr>
            <p:ph type="ctrTitle"/>
          </p:nvPr>
        </p:nvSpPr>
        <p:spPr>
          <a:xfrm>
            <a:off x="699715" y="288404"/>
            <a:ext cx="7170656" cy="977442"/>
          </a:xfrm>
        </p:spPr>
        <p:txBody>
          <a:bodyPr anchor="ctr">
            <a:normAutofit fontScale="90000"/>
          </a:bodyPr>
          <a:lstStyle/>
          <a:p>
            <a:pPr algn="l"/>
            <a:r>
              <a:rPr lang="en-GB" sz="4000">
                <a:solidFill>
                  <a:srgbClr val="FFFFFF"/>
                </a:solidFill>
              </a:rPr>
              <a:t>ADR England Research Community Catalyst - Youth Transitions Workshop</a:t>
            </a:r>
          </a:p>
        </p:txBody>
      </p:sp>
      <p:grpSp>
        <p:nvGrpSpPr>
          <p:cNvPr id="9" name="Group 8">
            <a:extLst>
              <a:ext uri="{FF2B5EF4-FFF2-40B4-BE49-F238E27FC236}">
                <a16:creationId xmlns:a16="http://schemas.microsoft.com/office/drawing/2014/main" id="{DC99CE44-9B34-7698-33AB-C587006F765E}"/>
              </a:ext>
            </a:extLst>
          </p:cNvPr>
          <p:cNvGrpSpPr/>
          <p:nvPr/>
        </p:nvGrpSpPr>
        <p:grpSpPr>
          <a:xfrm>
            <a:off x="191810" y="5090246"/>
            <a:ext cx="11570669" cy="1479350"/>
            <a:chOff x="192434" y="3103237"/>
            <a:chExt cx="11570669" cy="1479350"/>
          </a:xfrm>
        </p:grpSpPr>
        <p:pic>
          <p:nvPicPr>
            <p:cNvPr id="7" name="Picture 6" descr="A close-up of a logo&#10;&#10;Description automatically generated">
              <a:extLst>
                <a:ext uri="{FF2B5EF4-FFF2-40B4-BE49-F238E27FC236}">
                  <a16:creationId xmlns:a16="http://schemas.microsoft.com/office/drawing/2014/main" id="{32FE1CC6-CC4F-9A63-D2FC-39CA019D5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34" y="3382848"/>
              <a:ext cx="2897791" cy="1101160"/>
            </a:xfrm>
            <a:prstGeom prst="rect">
              <a:avLst/>
            </a:prstGeom>
          </p:spPr>
        </p:pic>
        <p:pic>
          <p:nvPicPr>
            <p:cNvPr id="6" name="Picture 5" descr="A black text on a white background&#10;&#10;Description automatically generated">
              <a:extLst>
                <a:ext uri="{FF2B5EF4-FFF2-40B4-BE49-F238E27FC236}">
                  <a16:creationId xmlns:a16="http://schemas.microsoft.com/office/drawing/2014/main" id="{3463CF36-691A-6DA5-0165-B488F67EAD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9653" y="3536356"/>
              <a:ext cx="2787213" cy="947652"/>
            </a:xfrm>
            <a:prstGeom prst="rect">
              <a:avLst/>
            </a:prstGeom>
          </p:spPr>
        </p:pic>
        <p:pic>
          <p:nvPicPr>
            <p:cNvPr id="5" name="Picture 4" descr="A close up of a sign&#10;&#10;Description automatically generated">
              <a:extLst>
                <a:ext uri="{FF2B5EF4-FFF2-40B4-BE49-F238E27FC236}">
                  <a16:creationId xmlns:a16="http://schemas.microsoft.com/office/drawing/2014/main" id="{EA33E9A2-8BBF-ECFD-F1D0-EB83024C3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338" y="3574827"/>
              <a:ext cx="2897791" cy="717202"/>
            </a:xfrm>
            <a:prstGeom prst="rect">
              <a:avLst/>
            </a:prstGeom>
          </p:spPr>
        </p:pic>
        <p:pic>
          <p:nvPicPr>
            <p:cNvPr id="10" name="Picture 9" descr="A white and blue logo&#10;&#10;Description automatically generated">
              <a:extLst>
                <a:ext uri="{FF2B5EF4-FFF2-40B4-BE49-F238E27FC236}">
                  <a16:creationId xmlns:a16="http://schemas.microsoft.com/office/drawing/2014/main" id="{A38676EA-0B07-82A8-4C51-9B9E03539718}"/>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10088673" y="3103237"/>
              <a:ext cx="1674430" cy="1479350"/>
            </a:xfrm>
            <a:prstGeom prst="rect">
              <a:avLst/>
            </a:prstGeom>
          </p:spPr>
        </p:pic>
      </p:grpSp>
      <p:sp>
        <p:nvSpPr>
          <p:cNvPr id="8" name="Subtitle 7">
            <a:extLst>
              <a:ext uri="{FF2B5EF4-FFF2-40B4-BE49-F238E27FC236}">
                <a16:creationId xmlns:a16="http://schemas.microsoft.com/office/drawing/2014/main" id="{B58D58D3-9BA3-2D92-0563-FEB82C363427}"/>
              </a:ext>
            </a:extLst>
          </p:cNvPr>
          <p:cNvSpPr>
            <a:spLocks noGrp="1"/>
          </p:cNvSpPr>
          <p:nvPr>
            <p:ph type="subTitle" idx="1"/>
          </p:nvPr>
        </p:nvSpPr>
        <p:spPr>
          <a:xfrm>
            <a:off x="300634" y="2316480"/>
            <a:ext cx="11652121" cy="2194804"/>
          </a:xfrm>
        </p:spPr>
        <p:txBody>
          <a:bodyPr>
            <a:normAutofit/>
          </a:bodyPr>
          <a:lstStyle/>
          <a:p>
            <a:pPr algn="l"/>
            <a:r>
              <a:rPr lang="en-GB" sz="3300" b="1" dirty="0"/>
              <a:t>Creating and using proxy measures of socioeconomic background in LEO</a:t>
            </a:r>
          </a:p>
          <a:p>
            <a:pPr algn="l"/>
            <a:r>
              <a:rPr lang="en-GB" sz="2800" dirty="0"/>
              <a:t>Dave Thomson and Peter Urwin</a:t>
            </a:r>
            <a:endParaRPr lang="en-GB" sz="2200" dirty="0"/>
          </a:p>
          <a:p>
            <a:pPr algn="l">
              <a:lnSpc>
                <a:spcPct val="100000"/>
              </a:lnSpc>
            </a:pPr>
            <a:r>
              <a:rPr lang="en-GB" sz="2600" dirty="0"/>
              <a:t>Many thanks to Min Zhang, Emma Gorman and Dave Bibby</a:t>
            </a:r>
          </a:p>
          <a:p>
            <a:pPr algn="l"/>
            <a:endParaRPr lang="en-GB" dirty="0"/>
          </a:p>
        </p:txBody>
      </p:sp>
      <p:pic>
        <p:nvPicPr>
          <p:cNvPr id="3" name="Graphic 2">
            <a:extLst>
              <a:ext uri="{FF2B5EF4-FFF2-40B4-BE49-F238E27FC236}">
                <a16:creationId xmlns:a16="http://schemas.microsoft.com/office/drawing/2014/main" id="{756D2278-5D0C-29D8-EEDE-0863B93B0E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47414" y="19109"/>
            <a:ext cx="2505341" cy="1525786"/>
          </a:xfrm>
          <a:prstGeom prst="rect">
            <a:avLst/>
          </a:prstGeom>
        </p:spPr>
      </p:pic>
    </p:spTree>
    <p:extLst>
      <p:ext uri="{BB962C8B-B14F-4D97-AF65-F5344CB8AC3E}">
        <p14:creationId xmlns:p14="http://schemas.microsoft.com/office/powerpoint/2010/main" val="96017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rmAutofit fontScale="90000"/>
          </a:bodyPr>
          <a:lstStyle/>
          <a:p>
            <a:r>
              <a:rPr lang="en-GB" sz="4000" dirty="0">
                <a:solidFill>
                  <a:srgbClr val="FFFFFF"/>
                </a:solidFill>
              </a:rPr>
              <a:t>Different measures and their use</a:t>
            </a:r>
            <a:br>
              <a:rPr lang="en-GB" sz="4000" dirty="0">
                <a:solidFill>
                  <a:srgbClr val="FFFFFF"/>
                </a:solidFill>
              </a:rPr>
            </a:br>
            <a:endParaRPr lang="en-GB" sz="4000" dirty="0">
              <a:solidFill>
                <a:srgbClr val="FFFFFF"/>
              </a:solidFill>
            </a:endParaRPr>
          </a:p>
        </p:txBody>
      </p:sp>
      <p:sp>
        <p:nvSpPr>
          <p:cNvPr id="5" name="Content Placeholder 4">
            <a:extLst>
              <a:ext uri="{FF2B5EF4-FFF2-40B4-BE49-F238E27FC236}">
                <a16:creationId xmlns:a16="http://schemas.microsoft.com/office/drawing/2014/main" id="{27239905-C56A-C652-B048-D7D36D208A5C}"/>
              </a:ext>
            </a:extLst>
          </p:cNvPr>
          <p:cNvSpPr>
            <a:spLocks noGrp="1"/>
          </p:cNvSpPr>
          <p:nvPr>
            <p:ph idx="1"/>
          </p:nvPr>
        </p:nvSpPr>
        <p:spPr>
          <a:xfrm>
            <a:off x="489073" y="1863201"/>
            <a:ext cx="11052864" cy="4651756"/>
          </a:xfrm>
        </p:spPr>
        <p:txBody>
          <a:bodyPr anchor="ctr">
            <a:noAutofit/>
          </a:bodyPr>
          <a:lstStyle/>
          <a:p>
            <a:pPr>
              <a:lnSpc>
                <a:spcPct val="110000"/>
              </a:lnSpc>
            </a:pPr>
            <a:r>
              <a:rPr lang="en-GB" sz="2200" b="1" dirty="0">
                <a:cs typeface="Arial" panose="020B0604020202020204" pitchFamily="34" charset="0"/>
              </a:rPr>
              <a:t>IMD</a:t>
            </a:r>
            <a:r>
              <a:rPr lang="en-GB" sz="2200" dirty="0">
                <a:cs typeface="Arial" panose="020B0604020202020204" pitchFamily="34" charset="0"/>
              </a:rPr>
              <a:t>: </a:t>
            </a:r>
            <a:r>
              <a:rPr lang="en-GB" sz="2200" dirty="0" err="1">
                <a:cs typeface="Arial" panose="020B0604020202020204" pitchFamily="34" charset="0"/>
              </a:rPr>
              <a:t>Jerrim</a:t>
            </a:r>
            <a:r>
              <a:rPr lang="en-GB" sz="2200" dirty="0">
                <a:cs typeface="Arial" panose="020B0604020202020204" pitchFamily="34" charset="0"/>
              </a:rPr>
              <a:t> (2021), </a:t>
            </a:r>
            <a:r>
              <a:rPr lang="en-GB" sz="2200" dirty="0">
                <a:cs typeface="Arial" panose="020B0604020202020204" pitchFamily="34" charset="0"/>
                <a:hlinkClick r:id="rId3"/>
              </a:rPr>
              <a:t>Measuring Disadvantage</a:t>
            </a:r>
            <a:r>
              <a:rPr lang="en-GB" sz="2200" dirty="0">
                <a:cs typeface="Arial" panose="020B0604020202020204" pitchFamily="34" charset="0"/>
              </a:rPr>
              <a:t> (focus on informing university admissions). </a:t>
            </a:r>
          </a:p>
          <a:p>
            <a:pPr>
              <a:lnSpc>
                <a:spcPct val="110000"/>
              </a:lnSpc>
            </a:pPr>
            <a:r>
              <a:rPr lang="en-US" sz="2200" dirty="0"/>
              <a:t>Uses data from the Millennium Cohort Study to consider how FSM, IMD etc. correlate with long-run family income.</a:t>
            </a:r>
          </a:p>
          <a:p>
            <a:pPr>
              <a:lnSpc>
                <a:spcPct val="110000"/>
              </a:lnSpc>
            </a:pPr>
            <a:r>
              <a:rPr lang="en-US" sz="2200" dirty="0">
                <a:cs typeface="Arial" panose="020B0604020202020204" pitchFamily="34" charset="0"/>
              </a:rPr>
              <a:t>FSM has highest correlation (0.69); IMD has ‘moderate relationship’ (0.47). </a:t>
            </a:r>
          </a:p>
          <a:p>
            <a:pPr>
              <a:lnSpc>
                <a:spcPct val="110000"/>
              </a:lnSpc>
            </a:pPr>
            <a:r>
              <a:rPr lang="en-US" sz="2200" dirty="0">
                <a:cs typeface="Arial" panose="020B0604020202020204" pitchFamily="34" charset="0"/>
              </a:rPr>
              <a:t>Concerns over IMD bias: ‘underestimates probability that BAME children, those living in London, living in rented accommodation, single parent families and those children with young mothers are in the lowest income group’.</a:t>
            </a:r>
          </a:p>
          <a:p>
            <a:pPr>
              <a:lnSpc>
                <a:spcPct val="110000"/>
              </a:lnSpc>
            </a:pPr>
            <a:r>
              <a:rPr lang="en-US" sz="2200" b="1" dirty="0">
                <a:cs typeface="Arial" panose="020B0604020202020204" pitchFamily="34" charset="0"/>
              </a:rPr>
              <a:t>IMD changes in methodology from series </a:t>
            </a:r>
            <a:r>
              <a:rPr lang="en-US" sz="2200" b="1">
                <a:cs typeface="Arial" panose="020B0604020202020204" pitchFamily="34" charset="0"/>
              </a:rPr>
              <a:t>to series</a:t>
            </a:r>
            <a:r>
              <a:rPr lang="en-US" sz="2200" b="1" dirty="0">
                <a:cs typeface="Arial" panose="020B0604020202020204" pitchFamily="34" charset="0"/>
              </a:rPr>
              <a:t>:</a:t>
            </a:r>
            <a:r>
              <a:rPr lang="en-US" sz="2200">
                <a:cs typeface="Arial" panose="020B0604020202020204" pitchFamily="34" charset="0"/>
              </a:rPr>
              <a:t> </a:t>
            </a:r>
            <a:r>
              <a:rPr lang="en-US" sz="2200" dirty="0">
                <a:cs typeface="Arial" panose="020B0604020202020204" pitchFamily="34" charset="0"/>
              </a:rPr>
              <a:t>Key points to note are changes in the indicators used and refreshed LSOA boundaries so change in rank can reflect:</a:t>
            </a:r>
          </a:p>
          <a:p>
            <a:pPr>
              <a:lnSpc>
                <a:spcPct val="110000"/>
              </a:lnSpc>
            </a:pPr>
            <a:r>
              <a:rPr lang="en-US" sz="2200" dirty="0">
                <a:cs typeface="Arial" panose="020B0604020202020204" pitchFamily="34" charset="0"/>
              </a:rPr>
              <a:t>(</a:t>
            </a:r>
            <a:r>
              <a:rPr lang="en-US" sz="2200" dirty="0" err="1">
                <a:cs typeface="Arial" panose="020B0604020202020204" pitchFamily="34" charset="0"/>
              </a:rPr>
              <a:t>i</a:t>
            </a:r>
            <a:r>
              <a:rPr lang="en-US" sz="2200" dirty="0">
                <a:cs typeface="Arial" panose="020B0604020202020204" pitchFamily="34" charset="0"/>
              </a:rPr>
              <a:t>) Real change in conditions; (ii) Updated data sources; (iii) Methodological changes; (iv) changes in other areas that shift relative position.</a:t>
            </a: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129274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Different measures and their use</a:t>
            </a:r>
          </a:p>
        </p:txBody>
      </p:sp>
      <p:sp>
        <p:nvSpPr>
          <p:cNvPr id="5" name="Content Placeholder 4">
            <a:extLst>
              <a:ext uri="{FF2B5EF4-FFF2-40B4-BE49-F238E27FC236}">
                <a16:creationId xmlns:a16="http://schemas.microsoft.com/office/drawing/2014/main" id="{171E9812-F4F1-D2F2-081F-B3463D5DF4EA}"/>
              </a:ext>
            </a:extLst>
          </p:cNvPr>
          <p:cNvSpPr>
            <a:spLocks noGrp="1"/>
          </p:cNvSpPr>
          <p:nvPr>
            <p:ph idx="1"/>
          </p:nvPr>
        </p:nvSpPr>
        <p:spPr>
          <a:xfrm>
            <a:off x="650058" y="1741714"/>
            <a:ext cx="10891879" cy="4837751"/>
          </a:xfrm>
        </p:spPr>
        <p:txBody>
          <a:bodyPr anchor="ctr">
            <a:noAutofit/>
          </a:bodyPr>
          <a:lstStyle/>
          <a:p>
            <a:pPr>
              <a:lnSpc>
                <a:spcPct val="110000"/>
              </a:lnSpc>
            </a:pPr>
            <a:r>
              <a:rPr lang="en-GB" sz="2000" b="1" dirty="0">
                <a:latin typeface="Arial" panose="020B0604020202020204" pitchFamily="34" charset="0"/>
                <a:cs typeface="Arial" panose="020B0604020202020204" pitchFamily="34" charset="0"/>
              </a:rPr>
              <a:t>FSM measures in-between Never and Ever</a:t>
            </a:r>
            <a:r>
              <a:rPr lang="en-GB" sz="2000" dirty="0">
                <a:latin typeface="Arial" panose="020B0604020202020204" pitchFamily="34" charset="0"/>
                <a:cs typeface="Arial" panose="020B0604020202020204" pitchFamily="34" charset="0"/>
              </a:rPr>
              <a:t>: these reflect persistence of socioeconomic disadvantage throughout a pupil’s school career. E.g. counts of how many years a young person is recorded with FSM eligibility; indicators of whether FSM eligibility is during primary, secondary or both.</a:t>
            </a:r>
          </a:p>
          <a:p>
            <a:pPr>
              <a:lnSpc>
                <a:spcPct val="110000"/>
              </a:lnSpc>
            </a:pPr>
            <a:r>
              <a:rPr lang="en-GB" sz="2000" dirty="0">
                <a:latin typeface="Arial" panose="020B0604020202020204" pitchFamily="34" charset="0"/>
                <a:cs typeface="Arial" panose="020B0604020202020204" pitchFamily="34" charset="0"/>
              </a:rPr>
              <a:t>Example: Education Endowment Foundation, 2025: </a:t>
            </a:r>
            <a:r>
              <a:rPr lang="en-GB" sz="2000" i="1" dirty="0">
                <a:latin typeface="Arial" panose="020B0604020202020204" pitchFamily="34" charset="0"/>
                <a:cs typeface="Arial" panose="020B0604020202020204" pitchFamily="34" charset="0"/>
                <a:hlinkClick r:id="rId3"/>
              </a:rPr>
              <a:t>Finding the right measure of disadvantage for our 16 – 19 evaluations</a:t>
            </a:r>
            <a:r>
              <a:rPr lang="en-GB" sz="2000" i="1" dirty="0">
                <a:latin typeface="Arial" panose="020B0604020202020204" pitchFamily="34" charset="0"/>
                <a:cs typeface="Arial" panose="020B0604020202020204" pitchFamily="34" charset="0"/>
              </a:rPr>
              <a:t> </a:t>
            </a:r>
          </a:p>
          <a:p>
            <a:pPr>
              <a:lnSpc>
                <a:spcPct val="110000"/>
              </a:lnSpc>
            </a:pPr>
            <a:endParaRPr lang="en-GB" sz="800" i="1" dirty="0">
              <a:solidFill>
                <a:srgbClr val="FF0000"/>
              </a:solidFill>
              <a:latin typeface="Arial" panose="020B0604020202020204" pitchFamily="34" charset="0"/>
              <a:cs typeface="Arial" panose="020B0604020202020204" pitchFamily="34" charset="0"/>
            </a:endParaRPr>
          </a:p>
          <a:p>
            <a:pPr>
              <a:lnSpc>
                <a:spcPct val="110000"/>
              </a:lnSpc>
            </a:pPr>
            <a:r>
              <a:rPr lang="en-GB" sz="2000" b="1" dirty="0">
                <a:latin typeface="Arial" panose="020B0604020202020204" pitchFamily="34" charset="0"/>
                <a:cs typeface="Arial" panose="020B0604020202020204" pitchFamily="34" charset="0"/>
                <a:hlinkClick r:id="rId4"/>
              </a:rPr>
              <a:t>Percentage of school career a young person is eligible for FSMs</a:t>
            </a:r>
            <a:r>
              <a:rPr lang="en-GB" sz="2000" dirty="0">
                <a:latin typeface="Arial" panose="020B0604020202020204" pitchFamily="34" charset="0"/>
                <a:cs typeface="Arial" panose="020B0604020202020204" pitchFamily="34" charset="0"/>
              </a:rPr>
              <a:t>: Some pupils we observe at age 16 were not in the English school system at age 5 - number of terms we observe pupils in School Census during their compulsory schooling varies from 1 to 36. </a:t>
            </a:r>
          </a:p>
          <a:p>
            <a:pPr>
              <a:lnSpc>
                <a:spcPct val="110000"/>
              </a:lnSpc>
            </a:pPr>
            <a:r>
              <a:rPr lang="en-US" sz="2000" dirty="0">
                <a:latin typeface="Arial" panose="020B0604020202020204" pitchFamily="34" charset="0"/>
                <a:cs typeface="Arial" panose="020B0604020202020204" pitchFamily="34" charset="0"/>
              </a:rPr>
              <a:t>There are compositional issues with each approach: consider a pupil with only 5 terms of schooling, all of which are FSM eligible and a pupil with 36 terms with 7 FSM eligible.</a:t>
            </a:r>
          </a:p>
          <a:p>
            <a:pPr>
              <a:lnSpc>
                <a:spcPct val="110000"/>
              </a:lnSpc>
            </a:pPr>
            <a:r>
              <a:rPr lang="en-US" sz="2000" dirty="0">
                <a:latin typeface="Arial" panose="020B0604020202020204" pitchFamily="34" charset="0"/>
                <a:cs typeface="Arial" panose="020B0604020202020204" pitchFamily="34" charset="0"/>
              </a:rPr>
              <a:t>Dave will cover these issues in more detail.  </a:t>
            </a:r>
            <a:endParaRPr lang="en-GB" sz="2000" dirty="0">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67176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rmAutofit fontScale="90000"/>
          </a:bodyPr>
          <a:lstStyle/>
          <a:p>
            <a:r>
              <a:rPr lang="en-GB" sz="4000" dirty="0">
                <a:solidFill>
                  <a:srgbClr val="FFFFFF"/>
                </a:solidFill>
              </a:rPr>
              <a:t>EEF - choosing a measure of post-16 disadvantage</a:t>
            </a:r>
          </a:p>
        </p:txBody>
      </p:sp>
      <p:sp>
        <p:nvSpPr>
          <p:cNvPr id="5" name="Content Placeholder 4">
            <a:extLst>
              <a:ext uri="{FF2B5EF4-FFF2-40B4-BE49-F238E27FC236}">
                <a16:creationId xmlns:a16="http://schemas.microsoft.com/office/drawing/2014/main" id="{171E9812-F4F1-D2F2-081F-B3463D5DF4EA}"/>
              </a:ext>
            </a:extLst>
          </p:cNvPr>
          <p:cNvSpPr>
            <a:spLocks noGrp="1"/>
          </p:cNvSpPr>
          <p:nvPr>
            <p:ph idx="1"/>
          </p:nvPr>
        </p:nvSpPr>
        <p:spPr>
          <a:xfrm>
            <a:off x="650058" y="1741714"/>
            <a:ext cx="10891879" cy="4837751"/>
          </a:xfrm>
        </p:spPr>
        <p:txBody>
          <a:bodyPr anchor="ctr">
            <a:noAutofit/>
          </a:bodyPr>
          <a:lstStyle/>
          <a:p>
            <a:pPr>
              <a:lnSpc>
                <a:spcPct val="110000"/>
              </a:lnSpc>
            </a:pPr>
            <a:r>
              <a:rPr lang="en-US" sz="2000" dirty="0">
                <a:latin typeface="Arial" panose="020B0604020202020204" pitchFamily="34" charset="0"/>
                <a:cs typeface="Arial" panose="020B0604020202020204" pitchFamily="34" charset="0"/>
              </a:rPr>
              <a:t>DfE uses FSM6 CLA- eligible for free school meals in the last 6 years or ever looked after (or adopted from care)- to measure the disadvantage gap at KS4</a:t>
            </a:r>
          </a:p>
          <a:p>
            <a:pPr>
              <a:lnSpc>
                <a:spcPct val="110000"/>
              </a:lnSpc>
            </a:pPr>
            <a:r>
              <a:rPr lang="en-US" sz="2000" dirty="0">
                <a:latin typeface="Arial" panose="020B0604020202020204" pitchFamily="34" charset="0"/>
                <a:cs typeface="Arial" panose="020B0604020202020204" pitchFamily="34" charset="0"/>
              </a:rPr>
              <a:t>Ceases to be calculated at end of Y11</a:t>
            </a:r>
          </a:p>
          <a:p>
            <a:pPr>
              <a:lnSpc>
                <a:spcPct val="110000"/>
              </a:lnSpc>
            </a:pPr>
            <a:r>
              <a:rPr lang="en-US" sz="2000" dirty="0">
                <a:latin typeface="Arial" panose="020B0604020202020204" pitchFamily="34" charset="0"/>
                <a:cs typeface="Arial" panose="020B0604020202020204" pitchFamily="34" charset="0"/>
              </a:rPr>
              <a:t>We tested several options for a post-16 measure of disadvantage</a:t>
            </a:r>
          </a:p>
          <a:p>
            <a:pPr lvl="1"/>
            <a:r>
              <a:rPr lang="en-GB" sz="1800" dirty="0">
                <a:solidFill>
                  <a:schemeClr val="accent1"/>
                </a:solidFill>
                <a:latin typeface="+mn-lt"/>
              </a:rPr>
              <a:t>FSM6</a:t>
            </a:r>
            <a:r>
              <a:rPr lang="en-GB" sz="1800" dirty="0">
                <a:latin typeface="+mn-lt"/>
              </a:rPr>
              <a:t>: eligible for free school meals (FSM) at any point in the six years preceding the end of Key Stage 4. Used for DfE statistics on disadvantage at Key Stage 4.</a:t>
            </a:r>
          </a:p>
          <a:p>
            <a:pPr lvl="1"/>
            <a:r>
              <a:rPr lang="en-GB" sz="1800" dirty="0">
                <a:solidFill>
                  <a:schemeClr val="accent1"/>
                </a:solidFill>
                <a:latin typeface="+mn-lt"/>
              </a:rPr>
              <a:t>FSM6CLA</a:t>
            </a:r>
            <a:r>
              <a:rPr lang="en-GB" sz="1800" dirty="0">
                <a:latin typeface="+mn-lt"/>
              </a:rPr>
              <a:t>: as FSM6, but additionally includes all students ever “looked after” by local authority or other state care. Used for “pupil premium” funding.</a:t>
            </a:r>
          </a:p>
          <a:p>
            <a:pPr lvl="1"/>
            <a:r>
              <a:rPr lang="en-GB" sz="1800" dirty="0">
                <a:solidFill>
                  <a:schemeClr val="accent1"/>
                </a:solidFill>
                <a:latin typeface="+mn-lt"/>
              </a:rPr>
              <a:t>Ever FSM Year 11</a:t>
            </a:r>
            <a:r>
              <a:rPr lang="en-GB" sz="1800" dirty="0">
                <a:latin typeface="+mn-lt"/>
              </a:rPr>
              <a:t>: ever eligible for FSM at any point up to the end of Year 11.</a:t>
            </a:r>
          </a:p>
          <a:p>
            <a:pPr lvl="1"/>
            <a:r>
              <a:rPr lang="en-GB" sz="1800" dirty="0">
                <a:solidFill>
                  <a:schemeClr val="accent1"/>
                </a:solidFill>
                <a:latin typeface="+mn-lt"/>
              </a:rPr>
              <a:t>Ever FSM Year 12</a:t>
            </a:r>
            <a:r>
              <a:rPr lang="en-GB" sz="1800" dirty="0">
                <a:latin typeface="+mn-lt"/>
              </a:rPr>
              <a:t>: as ever FSM Year 11, but also including FSM eligibility in October of Year 12</a:t>
            </a:r>
          </a:p>
          <a:p>
            <a:pPr lvl="1"/>
            <a:r>
              <a:rPr lang="en-GB" sz="1800" dirty="0">
                <a:solidFill>
                  <a:schemeClr val="accent1"/>
                </a:solidFill>
                <a:latin typeface="+mn-lt"/>
              </a:rPr>
              <a:t>IMD27</a:t>
            </a:r>
            <a:r>
              <a:rPr lang="en-GB" sz="1800" dirty="0">
                <a:latin typeface="+mn-lt"/>
              </a:rPr>
              <a:t>: Resident in one of the 27% most disadvantaged areas in Year 12, based on the indices of multiple deprivation (IMD). </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1038542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rmAutofit fontScale="90000"/>
          </a:bodyPr>
          <a:lstStyle/>
          <a:p>
            <a:r>
              <a:rPr lang="en-GB" sz="4000" dirty="0">
                <a:solidFill>
                  <a:schemeClr val="bg1"/>
                </a:solidFill>
              </a:rPr>
              <a:t>FSM6, FSM6CLA and the ever FSM measures are nested</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Picture 11">
            <a:extLst>
              <a:ext uri="{FF2B5EF4-FFF2-40B4-BE49-F238E27FC236}">
                <a16:creationId xmlns:a16="http://schemas.microsoft.com/office/drawing/2014/main" id="{66256C75-AA12-4156-A03C-88EFB045720E}"/>
              </a:ext>
            </a:extLst>
          </p:cNvPr>
          <p:cNvPicPr>
            <a:picLocks noChangeAspect="1"/>
          </p:cNvPicPr>
          <p:nvPr/>
        </p:nvPicPr>
        <p:blipFill>
          <a:blip r:embed="rId5"/>
          <a:stretch>
            <a:fillRect/>
          </a:stretch>
        </p:blipFill>
        <p:spPr>
          <a:xfrm>
            <a:off x="355914" y="1937501"/>
            <a:ext cx="9352075" cy="4322439"/>
          </a:xfrm>
          <a:prstGeom prst="rect">
            <a:avLst/>
          </a:prstGeom>
        </p:spPr>
      </p:pic>
    </p:spTree>
    <p:extLst>
      <p:ext uri="{BB962C8B-B14F-4D97-AF65-F5344CB8AC3E}">
        <p14:creationId xmlns:p14="http://schemas.microsoft.com/office/powerpoint/2010/main" val="220792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rmAutofit fontScale="90000"/>
          </a:bodyPr>
          <a:lstStyle/>
          <a:p>
            <a:r>
              <a:rPr lang="en-GB" sz="4000" dirty="0">
                <a:solidFill>
                  <a:schemeClr val="bg1"/>
                </a:solidFill>
              </a:rPr>
              <a:t>FSM6, FSM6CLA and the ever FSM measures are nested</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0" name="Picture 9">
            <a:extLst>
              <a:ext uri="{FF2B5EF4-FFF2-40B4-BE49-F238E27FC236}">
                <a16:creationId xmlns:a16="http://schemas.microsoft.com/office/drawing/2014/main" id="{C0F671E8-3BEB-4694-A034-211B3AF7AF96}"/>
              </a:ext>
            </a:extLst>
          </p:cNvPr>
          <p:cNvPicPr>
            <a:picLocks noChangeAspect="1"/>
          </p:cNvPicPr>
          <p:nvPr/>
        </p:nvPicPr>
        <p:blipFill>
          <a:blip r:embed="rId5">
            <a:alphaModFix amt="20000"/>
          </a:blip>
          <a:stretch>
            <a:fillRect/>
          </a:stretch>
        </p:blipFill>
        <p:spPr>
          <a:xfrm>
            <a:off x="160859" y="1826570"/>
            <a:ext cx="9327688" cy="4328535"/>
          </a:xfrm>
          <a:prstGeom prst="rect">
            <a:avLst/>
          </a:prstGeom>
        </p:spPr>
      </p:pic>
      <p:pic>
        <p:nvPicPr>
          <p:cNvPr id="11" name="Picture 10">
            <a:extLst>
              <a:ext uri="{FF2B5EF4-FFF2-40B4-BE49-F238E27FC236}">
                <a16:creationId xmlns:a16="http://schemas.microsoft.com/office/drawing/2014/main" id="{772862B7-7AD0-4369-B9D9-D79423B64B6C}"/>
              </a:ext>
            </a:extLst>
          </p:cNvPr>
          <p:cNvPicPr>
            <a:picLocks noChangeAspect="1"/>
          </p:cNvPicPr>
          <p:nvPr/>
        </p:nvPicPr>
        <p:blipFill rotWithShape="1">
          <a:blip r:embed="rId6"/>
          <a:srcRect t="14298" r="26929" b="61902"/>
          <a:stretch/>
        </p:blipFill>
        <p:spPr>
          <a:xfrm>
            <a:off x="326794" y="2468175"/>
            <a:ext cx="6833674" cy="1028700"/>
          </a:xfrm>
          <a:prstGeom prst="rect">
            <a:avLst/>
          </a:prstGeom>
        </p:spPr>
      </p:pic>
      <p:sp>
        <p:nvSpPr>
          <p:cNvPr id="14" name="TextBox 13">
            <a:extLst>
              <a:ext uri="{FF2B5EF4-FFF2-40B4-BE49-F238E27FC236}">
                <a16:creationId xmlns:a16="http://schemas.microsoft.com/office/drawing/2014/main" id="{457FDE56-7151-43EB-B391-912F9BC33CFD}"/>
              </a:ext>
            </a:extLst>
          </p:cNvPr>
          <p:cNvSpPr txBox="1"/>
          <p:nvPr/>
        </p:nvSpPr>
        <p:spPr>
          <a:xfrm>
            <a:off x="9460096" y="2409318"/>
            <a:ext cx="2384981"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Using FSM6CLA rather than FSM6 captures c.1% of post-16 students who were CLA but not FSM6.</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But it would introduce a requirement to round numbers to the nearest ten in any outputs. </a:t>
            </a:r>
            <a:endParaRPr kumimoji="0" lang="en-GB" sz="1800" b="0" i="0" u="none" strike="noStrike" cap="none" spc="0" normalizeH="0" baseline="0" dirty="0">
              <a:ln>
                <a:noFill/>
              </a:ln>
              <a:solidFill>
                <a:srgbClr val="000000"/>
              </a:solidFill>
              <a:effectLst/>
              <a:uFillTx/>
              <a:ea typeface="+mn-ea"/>
              <a:cs typeface="+mn-cs"/>
              <a:sym typeface="Calibri"/>
            </a:endParaRPr>
          </a:p>
        </p:txBody>
      </p:sp>
    </p:spTree>
    <p:extLst>
      <p:ext uri="{BB962C8B-B14F-4D97-AF65-F5344CB8AC3E}">
        <p14:creationId xmlns:p14="http://schemas.microsoft.com/office/powerpoint/2010/main" val="17076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rmAutofit fontScale="90000"/>
          </a:bodyPr>
          <a:lstStyle/>
          <a:p>
            <a:r>
              <a:rPr lang="en-GB" sz="4000" dirty="0">
                <a:solidFill>
                  <a:schemeClr val="bg1"/>
                </a:solidFill>
              </a:rPr>
              <a:t>FSM6, FSM6CLA and the ever FSM measures are nested</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Picture 11">
            <a:extLst>
              <a:ext uri="{FF2B5EF4-FFF2-40B4-BE49-F238E27FC236}">
                <a16:creationId xmlns:a16="http://schemas.microsoft.com/office/drawing/2014/main" id="{DBA52995-30D6-4ED3-A937-637A2EC7F073}"/>
              </a:ext>
            </a:extLst>
          </p:cNvPr>
          <p:cNvPicPr>
            <a:picLocks noChangeAspect="1"/>
          </p:cNvPicPr>
          <p:nvPr/>
        </p:nvPicPr>
        <p:blipFill>
          <a:blip r:embed="rId5">
            <a:alphaModFix amt="20000"/>
          </a:blip>
          <a:stretch>
            <a:fillRect/>
          </a:stretch>
        </p:blipFill>
        <p:spPr>
          <a:xfrm>
            <a:off x="288991" y="1954704"/>
            <a:ext cx="9327688" cy="4328535"/>
          </a:xfrm>
          <a:prstGeom prst="rect">
            <a:avLst/>
          </a:prstGeom>
        </p:spPr>
      </p:pic>
      <p:pic>
        <p:nvPicPr>
          <p:cNvPr id="13" name="Picture 12">
            <a:extLst>
              <a:ext uri="{FF2B5EF4-FFF2-40B4-BE49-F238E27FC236}">
                <a16:creationId xmlns:a16="http://schemas.microsoft.com/office/drawing/2014/main" id="{95CD1B33-9322-438B-8305-B9C5B9A06707}"/>
              </a:ext>
            </a:extLst>
          </p:cNvPr>
          <p:cNvPicPr>
            <a:picLocks noChangeAspect="1"/>
          </p:cNvPicPr>
          <p:nvPr/>
        </p:nvPicPr>
        <p:blipFill rotWithShape="1">
          <a:blip r:embed="rId6"/>
          <a:srcRect l="-2" t="37894" r="13957" b="37696"/>
          <a:stretch/>
        </p:blipFill>
        <p:spPr>
          <a:xfrm>
            <a:off x="414156" y="3639511"/>
            <a:ext cx="8047011" cy="1055076"/>
          </a:xfrm>
          <a:prstGeom prst="rect">
            <a:avLst/>
          </a:prstGeom>
        </p:spPr>
      </p:pic>
      <p:sp>
        <p:nvSpPr>
          <p:cNvPr id="15" name="TextBox 14">
            <a:extLst>
              <a:ext uri="{FF2B5EF4-FFF2-40B4-BE49-F238E27FC236}">
                <a16:creationId xmlns:a16="http://schemas.microsoft.com/office/drawing/2014/main" id="{D8AE27A0-7BAF-4562-BE2D-6CB61C2D92FF}"/>
              </a:ext>
            </a:extLst>
          </p:cNvPr>
          <p:cNvSpPr txBox="1"/>
          <p:nvPr/>
        </p:nvSpPr>
        <p:spPr>
          <a:xfrm>
            <a:off x="9448011" y="2244316"/>
            <a:ext cx="2744778"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Using ever FSM Y11 rather than FSM6 captures c.8% of post-16 students whose FSM eligibility ended during primary school, i.e. a long time before post-16.</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But the ever FSM measures are not impacted by eligibility protections, and are therefore more comparable over time</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lang="en-GB" dirty="0"/>
          </a:p>
        </p:txBody>
      </p:sp>
    </p:spTree>
    <p:extLst>
      <p:ext uri="{BB962C8B-B14F-4D97-AF65-F5344CB8AC3E}">
        <p14:creationId xmlns:p14="http://schemas.microsoft.com/office/powerpoint/2010/main" val="303747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rmAutofit fontScale="90000"/>
          </a:bodyPr>
          <a:lstStyle/>
          <a:p>
            <a:r>
              <a:rPr lang="en-GB" sz="4000" dirty="0">
                <a:solidFill>
                  <a:schemeClr val="bg1"/>
                </a:solidFill>
              </a:rPr>
              <a:t>FSM6, FSM6CLA and the ever FSM measures are nested</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Picture 11">
            <a:extLst>
              <a:ext uri="{FF2B5EF4-FFF2-40B4-BE49-F238E27FC236}">
                <a16:creationId xmlns:a16="http://schemas.microsoft.com/office/drawing/2014/main" id="{DBA52995-30D6-4ED3-A937-637A2EC7F073}"/>
              </a:ext>
            </a:extLst>
          </p:cNvPr>
          <p:cNvPicPr>
            <a:picLocks noChangeAspect="1"/>
          </p:cNvPicPr>
          <p:nvPr/>
        </p:nvPicPr>
        <p:blipFill>
          <a:blip r:embed="rId5">
            <a:alphaModFix amt="20000"/>
          </a:blip>
          <a:stretch>
            <a:fillRect/>
          </a:stretch>
        </p:blipFill>
        <p:spPr>
          <a:xfrm>
            <a:off x="288991" y="1954704"/>
            <a:ext cx="9327688" cy="4328535"/>
          </a:xfrm>
          <a:prstGeom prst="rect">
            <a:avLst/>
          </a:prstGeom>
        </p:spPr>
      </p:pic>
      <p:pic>
        <p:nvPicPr>
          <p:cNvPr id="14" name="Picture 13">
            <a:extLst>
              <a:ext uri="{FF2B5EF4-FFF2-40B4-BE49-F238E27FC236}">
                <a16:creationId xmlns:a16="http://schemas.microsoft.com/office/drawing/2014/main" id="{66815E05-4767-4136-8AD6-660EA4ABDA30}"/>
              </a:ext>
            </a:extLst>
          </p:cNvPr>
          <p:cNvPicPr>
            <a:picLocks noChangeAspect="1"/>
          </p:cNvPicPr>
          <p:nvPr/>
        </p:nvPicPr>
        <p:blipFill rotWithShape="1">
          <a:blip r:embed="rId6"/>
          <a:srcRect t="62306" r="12263" b="13487"/>
          <a:stretch/>
        </p:blipFill>
        <p:spPr>
          <a:xfrm>
            <a:off x="288202" y="4747006"/>
            <a:ext cx="8205273" cy="1046283"/>
          </a:xfrm>
          <a:prstGeom prst="rect">
            <a:avLst/>
          </a:prstGeom>
        </p:spPr>
      </p:pic>
      <p:sp>
        <p:nvSpPr>
          <p:cNvPr id="16" name="TextBox 15">
            <a:extLst>
              <a:ext uri="{FF2B5EF4-FFF2-40B4-BE49-F238E27FC236}">
                <a16:creationId xmlns:a16="http://schemas.microsoft.com/office/drawing/2014/main" id="{BFA8BEDC-00FA-483F-84FA-901B77A8B6F0}"/>
              </a:ext>
            </a:extLst>
          </p:cNvPr>
          <p:cNvSpPr txBox="1"/>
          <p:nvPr/>
        </p:nvSpPr>
        <p:spPr>
          <a:xfrm>
            <a:off x="8947433" y="1853827"/>
            <a:ext cx="3166911" cy="3416320"/>
          </a:xfrm>
          <a:prstGeom prst="rect">
            <a:avLst/>
          </a:prstGeom>
          <a:noFill/>
        </p:spPr>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Using ever FSM Y12 rather than FSM Y11 captures c.2% of post-16 students who became eligible for FSM for the first time in Y12.</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We think FSM eligibility is not recorded very reliably in Y12 (see next slide), but any students who are recorded should be included in a post-16 disadvantage measure. </a:t>
            </a:r>
          </a:p>
        </p:txBody>
      </p:sp>
    </p:spTree>
    <p:extLst>
      <p:ext uri="{BB962C8B-B14F-4D97-AF65-F5344CB8AC3E}">
        <p14:creationId xmlns:p14="http://schemas.microsoft.com/office/powerpoint/2010/main" val="2639322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Autofit/>
          </a:bodyPr>
          <a:lstStyle/>
          <a:p>
            <a:r>
              <a:rPr lang="en-GB" sz="3200" dirty="0">
                <a:solidFill>
                  <a:schemeClr val="bg1"/>
                </a:solidFill>
              </a:rPr>
              <a:t>Y11 FSM eligible students are less likely to be recorded as eligible in Y12 if they attend an FE centre than a school </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3" name="Picture 12">
            <a:extLst>
              <a:ext uri="{FF2B5EF4-FFF2-40B4-BE49-F238E27FC236}">
                <a16:creationId xmlns:a16="http://schemas.microsoft.com/office/drawing/2014/main" id="{5949AA83-767D-4121-AB30-1D7684E77D4F}"/>
              </a:ext>
            </a:extLst>
          </p:cNvPr>
          <p:cNvPicPr>
            <a:picLocks noChangeAspect="1"/>
          </p:cNvPicPr>
          <p:nvPr/>
        </p:nvPicPr>
        <p:blipFill>
          <a:blip r:embed="rId5"/>
          <a:stretch>
            <a:fillRect/>
          </a:stretch>
        </p:blipFill>
        <p:spPr>
          <a:xfrm>
            <a:off x="414155" y="2066496"/>
            <a:ext cx="9004572" cy="4322439"/>
          </a:xfrm>
          <a:prstGeom prst="rect">
            <a:avLst/>
          </a:prstGeom>
        </p:spPr>
      </p:pic>
      <p:sp>
        <p:nvSpPr>
          <p:cNvPr id="15" name="TextBox 14">
            <a:extLst>
              <a:ext uri="{FF2B5EF4-FFF2-40B4-BE49-F238E27FC236}">
                <a16:creationId xmlns:a16="http://schemas.microsoft.com/office/drawing/2014/main" id="{1860DEF2-D498-4B89-9BDB-8BE9460185A9}"/>
              </a:ext>
            </a:extLst>
          </p:cNvPr>
          <p:cNvSpPr txBox="1"/>
          <p:nvPr/>
        </p:nvSpPr>
        <p:spPr>
          <a:xfrm>
            <a:off x="9573289" y="2066496"/>
            <a:ext cx="2384981"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FE students were much more likely than those in schools to be eligible for FSM in Year 11. </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They were also much more likely to “lose” their eligibility between Year 11 and 12 (86% of students in schools kept their eligibility vs 37% in FE). </a:t>
            </a:r>
          </a:p>
        </p:txBody>
      </p:sp>
    </p:spTree>
    <p:extLst>
      <p:ext uri="{BB962C8B-B14F-4D97-AF65-F5344CB8AC3E}">
        <p14:creationId xmlns:p14="http://schemas.microsoft.com/office/powerpoint/2010/main" val="358821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5" y="278535"/>
            <a:ext cx="8350904" cy="1033669"/>
          </a:xfrm>
        </p:spPr>
        <p:txBody>
          <a:bodyPr>
            <a:noAutofit/>
          </a:bodyPr>
          <a:lstStyle/>
          <a:p>
            <a:r>
              <a:rPr lang="en-GB" sz="3200" dirty="0">
                <a:solidFill>
                  <a:schemeClr val="bg1"/>
                </a:solidFill>
              </a:rPr>
              <a:t>There is some overlap between area- and student- level measures of disadvantage</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1" name="Picture 10">
            <a:extLst>
              <a:ext uri="{FF2B5EF4-FFF2-40B4-BE49-F238E27FC236}">
                <a16:creationId xmlns:a16="http://schemas.microsoft.com/office/drawing/2014/main" id="{C762743D-2413-425C-9FF6-AF6C0B26A72B}"/>
              </a:ext>
            </a:extLst>
          </p:cNvPr>
          <p:cNvPicPr>
            <a:picLocks noChangeAspect="1"/>
          </p:cNvPicPr>
          <p:nvPr/>
        </p:nvPicPr>
        <p:blipFill>
          <a:blip r:embed="rId5"/>
          <a:stretch>
            <a:fillRect/>
          </a:stretch>
        </p:blipFill>
        <p:spPr>
          <a:xfrm>
            <a:off x="307103" y="1937430"/>
            <a:ext cx="9260627" cy="4316342"/>
          </a:xfrm>
          <a:prstGeom prst="rect">
            <a:avLst/>
          </a:prstGeom>
        </p:spPr>
      </p:pic>
      <p:sp>
        <p:nvSpPr>
          <p:cNvPr id="12" name="TextBox 11">
            <a:extLst>
              <a:ext uri="{FF2B5EF4-FFF2-40B4-BE49-F238E27FC236}">
                <a16:creationId xmlns:a16="http://schemas.microsoft.com/office/drawing/2014/main" id="{615B173A-DA16-42BE-B574-2679304A5A5C}"/>
              </a:ext>
            </a:extLst>
          </p:cNvPr>
          <p:cNvSpPr txBox="1"/>
          <p:nvPr/>
        </p:nvSpPr>
        <p:spPr>
          <a:xfrm>
            <a:off x="9629276" y="2081971"/>
            <a:ext cx="2285724" cy="4247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dirty="0"/>
              <a:t>70% of students are in the same disadvantage category on area- and student- level disadvantage measures.</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But only around half of FSM6 or ever FSM students would be considered “disadvantaged” under this area-level measure</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endParaRPr lang="en-GB" dirty="0"/>
          </a:p>
        </p:txBody>
      </p:sp>
    </p:spTree>
    <p:extLst>
      <p:ext uri="{BB962C8B-B14F-4D97-AF65-F5344CB8AC3E}">
        <p14:creationId xmlns:p14="http://schemas.microsoft.com/office/powerpoint/2010/main" val="61784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2800" dirty="0">
                <a:solidFill>
                  <a:schemeClr val="bg1"/>
                </a:solidFill>
              </a:rPr>
              <a:t>Area-level measures can also be used to differentiate between students in the same individual-level disadvantage grouping</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Picture 11">
            <a:extLst>
              <a:ext uri="{FF2B5EF4-FFF2-40B4-BE49-F238E27FC236}">
                <a16:creationId xmlns:a16="http://schemas.microsoft.com/office/drawing/2014/main" id="{875065F2-BFB8-41E7-A843-82435CA47004}"/>
              </a:ext>
            </a:extLst>
          </p:cNvPr>
          <p:cNvPicPr>
            <a:picLocks noChangeAspect="1"/>
          </p:cNvPicPr>
          <p:nvPr/>
        </p:nvPicPr>
        <p:blipFill>
          <a:blip r:embed="rId5"/>
          <a:stretch>
            <a:fillRect/>
          </a:stretch>
        </p:blipFill>
        <p:spPr>
          <a:xfrm>
            <a:off x="459350" y="1895678"/>
            <a:ext cx="8998476" cy="4322439"/>
          </a:xfrm>
          <a:prstGeom prst="rect">
            <a:avLst/>
          </a:prstGeom>
        </p:spPr>
      </p:pic>
      <p:sp>
        <p:nvSpPr>
          <p:cNvPr id="13" name="TextBox 12">
            <a:extLst>
              <a:ext uri="{FF2B5EF4-FFF2-40B4-BE49-F238E27FC236}">
                <a16:creationId xmlns:a16="http://schemas.microsoft.com/office/drawing/2014/main" id="{82D20B73-4FA0-473E-8942-E936A5D425D1}"/>
              </a:ext>
            </a:extLst>
          </p:cNvPr>
          <p:cNvSpPr txBox="1"/>
          <p:nvPr/>
        </p:nvSpPr>
        <p:spPr>
          <a:xfrm>
            <a:off x="9781523" y="2040219"/>
            <a:ext cx="2285724"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dirty="0"/>
              <a:t>Not all disadvantaged students experience the same severity of disadvantage. </a:t>
            </a:r>
          </a:p>
          <a:p>
            <a:pPr marL="0" marR="0" indent="0" algn="l" defTabSz="914400" rtl="0" fontAlgn="auto" latinLnBrk="0" hangingPunct="0">
              <a:lnSpc>
                <a:spcPct val="100000"/>
              </a:lnSpc>
              <a:spcBef>
                <a:spcPts val="0"/>
              </a:spcBef>
              <a:spcAft>
                <a:spcPts val="0"/>
              </a:spcAft>
              <a:buClrTx/>
              <a:buSzTx/>
              <a:buFontTx/>
              <a:buNone/>
              <a:tabLst/>
            </a:pPr>
            <a:endParaRPr lang="en-GB" dirty="0"/>
          </a:p>
          <a:p>
            <a:pPr marL="0" marR="0" indent="0" algn="l" defTabSz="914400" rtl="0" fontAlgn="auto" latinLnBrk="0" hangingPunct="0">
              <a:lnSpc>
                <a:spcPct val="100000"/>
              </a:lnSpc>
              <a:spcBef>
                <a:spcPts val="0"/>
              </a:spcBef>
              <a:spcAft>
                <a:spcPts val="0"/>
              </a:spcAft>
              <a:buClrTx/>
              <a:buSzTx/>
              <a:buFontTx/>
              <a:buNone/>
              <a:tabLst/>
            </a:pPr>
            <a:r>
              <a:rPr lang="en-GB" dirty="0"/>
              <a:t>Some non-disadvantaged students may experience some level of disadvantage. </a:t>
            </a:r>
          </a:p>
          <a:p>
            <a:pPr marL="0" marR="0" indent="0" algn="l" defTabSz="914400" rtl="0" fontAlgn="auto" latinLnBrk="0" hangingPunct="0">
              <a:lnSpc>
                <a:spcPct val="100000"/>
              </a:lnSpc>
              <a:spcBef>
                <a:spcPts val="0"/>
              </a:spcBef>
              <a:spcAft>
                <a:spcPts val="0"/>
              </a:spcAft>
              <a:buClrTx/>
              <a:buSzTx/>
              <a:buFontTx/>
              <a:buNone/>
              <a:tabLst/>
            </a:pPr>
            <a:endParaRPr lang="en-GB" dirty="0"/>
          </a:p>
        </p:txBody>
      </p:sp>
      <p:sp>
        <p:nvSpPr>
          <p:cNvPr id="15" name="TextBox 14">
            <a:extLst>
              <a:ext uri="{FF2B5EF4-FFF2-40B4-BE49-F238E27FC236}">
                <a16:creationId xmlns:a16="http://schemas.microsoft.com/office/drawing/2014/main" id="{122E5886-1525-41B3-AB26-1B66C47D49B0}"/>
              </a:ext>
            </a:extLst>
          </p:cNvPr>
          <p:cNvSpPr txBox="1"/>
          <p:nvPr/>
        </p:nvSpPr>
        <p:spPr>
          <a:xfrm>
            <a:off x="1653419" y="5617953"/>
            <a:ext cx="2507530" cy="369330"/>
          </a:xfrm>
          <a:prstGeom prst="rect">
            <a:avLst/>
          </a:prstGeom>
          <a:solidFill>
            <a:schemeClr val="bg1"/>
          </a:solidFill>
          <a:ln w="28575"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t>c. 0.7 grades difference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16" name="Straight Arrow Connector 15">
            <a:extLst>
              <a:ext uri="{FF2B5EF4-FFF2-40B4-BE49-F238E27FC236}">
                <a16:creationId xmlns:a16="http://schemas.microsoft.com/office/drawing/2014/main" id="{09CD5095-25F4-4423-B517-2F24D1839CE5}"/>
              </a:ext>
            </a:extLst>
          </p:cNvPr>
          <p:cNvCxnSpPr/>
          <p:nvPr/>
        </p:nvCxnSpPr>
        <p:spPr>
          <a:xfrm flipH="1" flipV="1">
            <a:off x="1180013" y="4695506"/>
            <a:ext cx="565609" cy="922446"/>
          </a:xfrm>
          <a:prstGeom prst="straightConnector1">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4E3F1B9B-F331-4EB6-9FC9-B14346EA0B40}"/>
              </a:ext>
            </a:extLst>
          </p:cNvPr>
          <p:cNvCxnSpPr>
            <a:cxnSpLocks/>
          </p:cNvCxnSpPr>
          <p:nvPr/>
        </p:nvCxnSpPr>
        <p:spPr>
          <a:xfrm flipV="1">
            <a:off x="4066679" y="4695506"/>
            <a:ext cx="565609" cy="922446"/>
          </a:xfrm>
          <a:prstGeom prst="straightConnector1">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F508D31F-3BEA-4D94-A11D-D3C081F128FA}"/>
              </a:ext>
            </a:extLst>
          </p:cNvPr>
          <p:cNvSpPr txBox="1"/>
          <p:nvPr/>
        </p:nvSpPr>
        <p:spPr>
          <a:xfrm>
            <a:off x="6057308" y="5617953"/>
            <a:ext cx="2507530" cy="369330"/>
          </a:xfrm>
          <a:prstGeom prst="rect">
            <a:avLst/>
          </a:prstGeom>
          <a:solidFill>
            <a:schemeClr val="bg1"/>
          </a:solidFill>
          <a:ln w="28575"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t>c. 1.2 grades difference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22" name="Straight Arrow Connector 21">
            <a:extLst>
              <a:ext uri="{FF2B5EF4-FFF2-40B4-BE49-F238E27FC236}">
                <a16:creationId xmlns:a16="http://schemas.microsoft.com/office/drawing/2014/main" id="{6EC7E761-4D78-4BC3-BB41-8BFC47A2F5B2}"/>
              </a:ext>
            </a:extLst>
          </p:cNvPr>
          <p:cNvCxnSpPr/>
          <p:nvPr/>
        </p:nvCxnSpPr>
        <p:spPr>
          <a:xfrm flipH="1" flipV="1">
            <a:off x="5583902" y="4695506"/>
            <a:ext cx="565609" cy="922446"/>
          </a:xfrm>
          <a:prstGeom prst="straightConnector1">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F2F4A8AE-7852-4DD7-A227-7851D72D0946}"/>
              </a:ext>
            </a:extLst>
          </p:cNvPr>
          <p:cNvCxnSpPr>
            <a:cxnSpLocks/>
          </p:cNvCxnSpPr>
          <p:nvPr/>
        </p:nvCxnSpPr>
        <p:spPr>
          <a:xfrm flipV="1">
            <a:off x="8470568" y="4695506"/>
            <a:ext cx="565609" cy="922446"/>
          </a:xfrm>
          <a:prstGeom prst="straightConnector1">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40CB9105-3592-45B4-BE93-EDAD3935620C}"/>
              </a:ext>
            </a:extLst>
          </p:cNvPr>
          <p:cNvSpPr txBox="1"/>
          <p:nvPr/>
        </p:nvSpPr>
        <p:spPr>
          <a:xfrm>
            <a:off x="3959347" y="6333534"/>
            <a:ext cx="2507530" cy="369330"/>
          </a:xfrm>
          <a:prstGeom prst="rect">
            <a:avLst/>
          </a:prstGeom>
          <a:solidFill>
            <a:schemeClr val="bg1"/>
          </a:solidFill>
          <a:ln w="28575"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GB" dirty="0"/>
              <a:t>c. 0.3 grades difference</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cxnSp>
        <p:nvCxnSpPr>
          <p:cNvPr id="25" name="Connector: Elbow 24">
            <a:extLst>
              <a:ext uri="{FF2B5EF4-FFF2-40B4-BE49-F238E27FC236}">
                <a16:creationId xmlns:a16="http://schemas.microsoft.com/office/drawing/2014/main" id="{B51B9365-25F6-483A-8894-5097F61BE6AC}"/>
              </a:ext>
            </a:extLst>
          </p:cNvPr>
          <p:cNvCxnSpPr>
            <a:cxnSpLocks/>
          </p:cNvCxnSpPr>
          <p:nvPr/>
        </p:nvCxnSpPr>
        <p:spPr>
          <a:xfrm rot="16200000" flipV="1">
            <a:off x="4090054" y="5459416"/>
            <a:ext cx="1548000" cy="180000"/>
          </a:xfrm>
          <a:prstGeom prst="bentConnector2">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Connector: Elbow 25">
            <a:extLst>
              <a:ext uri="{FF2B5EF4-FFF2-40B4-BE49-F238E27FC236}">
                <a16:creationId xmlns:a16="http://schemas.microsoft.com/office/drawing/2014/main" id="{C1FD8338-E1A2-446B-A5ED-1801B338B88B}"/>
              </a:ext>
            </a:extLst>
          </p:cNvPr>
          <p:cNvCxnSpPr>
            <a:cxnSpLocks/>
          </p:cNvCxnSpPr>
          <p:nvPr/>
        </p:nvCxnSpPr>
        <p:spPr>
          <a:xfrm rot="5400000" flipH="1" flipV="1">
            <a:off x="4562968" y="5460987"/>
            <a:ext cx="1548000" cy="180000"/>
          </a:xfrm>
          <a:prstGeom prst="bentConnector2">
            <a:avLst/>
          </a:prstGeom>
          <a:noFill/>
          <a:ln w="28575" cap="flat">
            <a:solidFill>
              <a:schemeClr val="accent4"/>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660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4" y="278535"/>
            <a:ext cx="9895951" cy="1033669"/>
          </a:xfrm>
        </p:spPr>
        <p:txBody>
          <a:bodyPr>
            <a:normAutofit/>
          </a:bodyPr>
          <a:lstStyle/>
          <a:p>
            <a:r>
              <a:rPr lang="en-GB" sz="4000">
                <a:solidFill>
                  <a:srgbClr val="FFFFFF"/>
                </a:solidFill>
              </a:rPr>
              <a:t>Introduction</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469158" y="1869276"/>
            <a:ext cx="11253679" cy="4683566"/>
          </a:xfrm>
        </p:spPr>
        <p:txBody>
          <a:bodyPr anchor="ctr">
            <a:noAutofit/>
          </a:bodyPr>
          <a:lstStyle/>
          <a:p>
            <a:pPr marL="457200" indent="-457200">
              <a:lnSpc>
                <a:spcPct val="110000"/>
              </a:lnSpc>
              <a:buFont typeface="+mj-lt"/>
              <a:buAutoNum type="arabicPeriod"/>
            </a:pPr>
            <a:r>
              <a:rPr lang="en-GB" sz="2400" dirty="0">
                <a:latin typeface="Arial" panose="020B0604020202020204" pitchFamily="34" charset="0"/>
                <a:cs typeface="Arial" panose="020B0604020202020204" pitchFamily="34" charset="0"/>
              </a:rPr>
              <a:t>Guidance on the creation of Free School Meal (FSM) indicators and Index of Multiple Deprivation (IMD) to measure socioeconomic background in LEO.</a:t>
            </a:r>
          </a:p>
          <a:p>
            <a:pPr marL="457200" indent="-457200">
              <a:lnSpc>
                <a:spcPct val="110000"/>
              </a:lnSpc>
              <a:buFont typeface="+mj-lt"/>
              <a:buAutoNum type="arabicPeriod"/>
            </a:pPr>
            <a:r>
              <a:rPr lang="en-GB" sz="2400" dirty="0">
                <a:latin typeface="Arial" panose="020B0604020202020204" pitchFamily="34" charset="0"/>
                <a:cs typeface="Arial" panose="020B0604020202020204" pitchFamily="34" charset="0"/>
              </a:rPr>
              <a:t>Considerations of when to use different measures, drawing on recent debates/research – focus on LEO, but also wider debates/measures. </a:t>
            </a:r>
          </a:p>
          <a:p>
            <a:pPr marL="457200" indent="-457200">
              <a:lnSpc>
                <a:spcPct val="110000"/>
              </a:lnSpc>
              <a:buFont typeface="+mj-lt"/>
              <a:buAutoNum type="arabicPeriod"/>
            </a:pPr>
            <a:r>
              <a:rPr lang="en-GB" sz="2400" dirty="0">
                <a:latin typeface="Arial" panose="020B0604020202020204" pitchFamily="34" charset="0"/>
                <a:cs typeface="Arial" panose="020B0604020202020204" pitchFamily="34" charset="0"/>
              </a:rPr>
              <a:t>Insights from recent (EEF commissioned) study using ILR and NPD components of LEO to:</a:t>
            </a:r>
          </a:p>
          <a:p>
            <a:pPr lvl="1">
              <a:lnSpc>
                <a:spcPct val="110000"/>
              </a:lnSpc>
            </a:pPr>
            <a:r>
              <a:rPr lang="en-GB" sz="2000" dirty="0">
                <a:latin typeface="Arial" panose="020B0604020202020204" pitchFamily="34" charset="0"/>
                <a:cs typeface="Arial" panose="020B0604020202020204" pitchFamily="34" charset="0"/>
              </a:rPr>
              <a:t>Describe patterns of educational attainment using IMD and FSM measures,</a:t>
            </a:r>
          </a:p>
          <a:p>
            <a:pPr lvl="1">
              <a:lnSpc>
                <a:spcPct val="110000"/>
              </a:lnSpc>
            </a:pPr>
            <a:r>
              <a:rPr lang="en-GB" sz="2000" dirty="0">
                <a:latin typeface="Arial" panose="020B0604020202020204" pitchFamily="34" charset="0"/>
                <a:cs typeface="Arial" panose="020B0604020202020204" pitchFamily="34" charset="0"/>
              </a:rPr>
              <a:t>Consider the pros and cons of various measures, including combinations. </a:t>
            </a:r>
          </a:p>
          <a:p>
            <a:pPr marL="0" indent="0">
              <a:lnSpc>
                <a:spcPct val="110000"/>
              </a:lnSpc>
              <a:buNone/>
            </a:pPr>
            <a:r>
              <a:rPr lang="en-GB" sz="2400" dirty="0">
                <a:latin typeface="Arial" panose="020B0604020202020204" pitchFamily="34" charset="0"/>
                <a:cs typeface="Arial" panose="020B0604020202020204" pitchFamily="34" charset="0"/>
              </a:rPr>
              <a:t>4.  Issues with historical FSM data in LEO.</a:t>
            </a:r>
          </a:p>
          <a:p>
            <a:pPr marL="0" indent="0">
              <a:lnSpc>
                <a:spcPct val="110000"/>
              </a:lnSpc>
              <a:buNone/>
            </a:pPr>
            <a:r>
              <a:rPr lang="en-GB" sz="2400" dirty="0">
                <a:latin typeface="Arial" panose="020B0604020202020204" pitchFamily="34" charset="0"/>
                <a:cs typeface="Arial" panose="020B0604020202020204" pitchFamily="34" charset="0"/>
              </a:rPr>
              <a:t>5.  Some thoughts on measuring the disadvantage gap.</a:t>
            </a:r>
          </a:p>
          <a:p>
            <a:pPr marL="0" indent="0">
              <a:lnSpc>
                <a:spcPct val="110000"/>
              </a:lnSpc>
              <a:buNone/>
            </a:pPr>
            <a:endParaRPr lang="en-GB" sz="1100" dirty="0"/>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291074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Issues with historic FSM data</a:t>
            </a:r>
          </a:p>
        </p:txBody>
      </p:sp>
      <p:sp>
        <p:nvSpPr>
          <p:cNvPr id="5" name="Content Placeholder 4">
            <a:extLst>
              <a:ext uri="{FF2B5EF4-FFF2-40B4-BE49-F238E27FC236}">
                <a16:creationId xmlns:a16="http://schemas.microsoft.com/office/drawing/2014/main" id="{171E9812-F4F1-D2F2-081F-B3463D5DF4EA}"/>
              </a:ext>
            </a:extLst>
          </p:cNvPr>
          <p:cNvSpPr>
            <a:spLocks noGrp="1"/>
          </p:cNvSpPr>
          <p:nvPr>
            <p:ph idx="1"/>
          </p:nvPr>
        </p:nvSpPr>
        <p:spPr>
          <a:xfrm>
            <a:off x="650058" y="1741714"/>
            <a:ext cx="10891879" cy="4837751"/>
          </a:xfrm>
        </p:spPr>
        <p:txBody>
          <a:bodyPr anchor="ctr">
            <a:no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rgbClr val="000000"/>
                </a:solidFill>
                <a:effectLst/>
                <a:uFillTx/>
                <a:sym typeface="Calibri"/>
              </a:rPr>
              <a:t>Introduction of Universal Infant Free School Meals in 2013/14</a:t>
            </a:r>
            <a:br>
              <a:rPr kumimoji="0" lang="en-US" sz="2000" b="0" i="0" u="none" strike="noStrike" cap="none" spc="0" normalizeH="0" baseline="0" dirty="0">
                <a:ln>
                  <a:noFill/>
                </a:ln>
                <a:solidFill>
                  <a:srgbClr val="000000"/>
                </a:solidFill>
                <a:effectLst/>
                <a:uFillTx/>
                <a:sym typeface="Calibri"/>
              </a:rPr>
            </a:br>
            <a:endParaRPr kumimoji="0" lang="en-US" sz="2000" b="0" i="0" u="none" strike="noStrike" cap="none" spc="0" normalizeH="0" baseline="0" dirty="0">
              <a:ln>
                <a:noFill/>
              </a:ln>
              <a:solidFill>
                <a:srgbClr val="000000"/>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Changes to FSM eligibility criteria due to Universal Credit from April 2014</a:t>
            </a:r>
            <a:br>
              <a:rPr lang="en-US" sz="2000" dirty="0"/>
            </a:br>
            <a:endParaRPr lang="en-US" sz="20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Transitional protections for FSM from April 2018</a:t>
            </a:r>
            <a:br>
              <a:rPr lang="en-US" sz="2000" dirty="0"/>
            </a:br>
            <a:endParaRPr lang="en-US" sz="20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Universal Primary Free School Meals in London in 2023/24</a:t>
            </a:r>
            <a:br>
              <a:rPr lang="en-US" sz="2000" dirty="0"/>
            </a:br>
            <a:endParaRPr lang="en-US" sz="20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000" dirty="0"/>
              <a:t>Extension of FSM to all pupils whose families are eligible for Universal Credit from September 2026</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059985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UIFSM</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Content Placeholder 11">
            <a:extLst>
              <a:ext uri="{FF2B5EF4-FFF2-40B4-BE49-F238E27FC236}">
                <a16:creationId xmlns:a16="http://schemas.microsoft.com/office/drawing/2014/main" id="{B573E09C-8C33-4385-B5CC-FC7210A1B951}"/>
              </a:ext>
            </a:extLst>
          </p:cNvPr>
          <p:cNvPicPr>
            <a:picLocks noGrp="1" noChangeAspect="1"/>
          </p:cNvPicPr>
          <p:nvPr>
            <p:ph idx="1"/>
          </p:nvPr>
        </p:nvPicPr>
        <p:blipFill>
          <a:blip r:embed="rId5"/>
          <a:stretch>
            <a:fillRect/>
          </a:stretch>
        </p:blipFill>
        <p:spPr>
          <a:xfrm>
            <a:off x="1087206" y="1679701"/>
            <a:ext cx="7272574" cy="4509380"/>
          </a:xfrm>
          <a:prstGeom prst="rect">
            <a:avLst/>
          </a:prstGeom>
        </p:spPr>
      </p:pic>
      <p:sp>
        <p:nvSpPr>
          <p:cNvPr id="14" name="TextBox 13">
            <a:extLst>
              <a:ext uri="{FF2B5EF4-FFF2-40B4-BE49-F238E27FC236}">
                <a16:creationId xmlns:a16="http://schemas.microsoft.com/office/drawing/2014/main" id="{BE7F213A-DC26-4FBB-A3A4-2585711D83EE}"/>
              </a:ext>
            </a:extLst>
          </p:cNvPr>
          <p:cNvSpPr txBox="1"/>
          <p:nvPr/>
        </p:nvSpPr>
        <p:spPr>
          <a:xfrm>
            <a:off x="229675" y="6221202"/>
            <a:ext cx="11732646" cy="369332"/>
          </a:xfrm>
          <a:prstGeom prst="rect">
            <a:avLst/>
          </a:prstGeom>
          <a:noFill/>
        </p:spPr>
        <p:txBody>
          <a:bodyPr wrap="square">
            <a:spAutoFit/>
          </a:bodyPr>
          <a:lstStyle/>
          <a:p>
            <a:r>
              <a:rPr lang="en-GB" dirty="0">
                <a:hlinkClick r:id="rId6"/>
              </a:rPr>
              <a:t>https://ffteducationdatalab.org.uk/2018/12/how-much-pupil-premium-funding-are-primary-schools-missing-out-on/</a:t>
            </a:r>
            <a:r>
              <a:rPr lang="en-GB" dirty="0"/>
              <a:t> </a:t>
            </a:r>
          </a:p>
        </p:txBody>
      </p:sp>
    </p:spTree>
    <p:extLst>
      <p:ext uri="{BB962C8B-B14F-4D97-AF65-F5344CB8AC3E}">
        <p14:creationId xmlns:p14="http://schemas.microsoft.com/office/powerpoint/2010/main" val="207641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4A5A80-DE6C-BD66-E87E-A53A831FC10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D586D57-1FF5-D224-6DEE-2D68AADF1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C143C7D7-8F1D-3C71-7BF9-3134098FE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0A09860-6C81-592B-1AE4-8579C426E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5976FAC-9E84-505E-E579-D7C53D944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E164C9DB-F181-BB4F-277F-0DE052550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B4D8588-04BB-5284-451A-1A3D24A434C8}"/>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Universal Credit </a:t>
            </a:r>
          </a:p>
        </p:txBody>
      </p:sp>
      <p:pic>
        <p:nvPicPr>
          <p:cNvPr id="9" name="Graphic 8">
            <a:extLst>
              <a:ext uri="{FF2B5EF4-FFF2-40B4-BE49-F238E27FC236}">
                <a16:creationId xmlns:a16="http://schemas.microsoft.com/office/drawing/2014/main" id="{3542CF4C-563F-527F-3136-62B2790C74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3" name="Content Placeholder 12">
            <a:extLst>
              <a:ext uri="{FF2B5EF4-FFF2-40B4-BE49-F238E27FC236}">
                <a16:creationId xmlns:a16="http://schemas.microsoft.com/office/drawing/2014/main" id="{E0C577D8-7CDC-4627-82E0-C23985F713F1}"/>
              </a:ext>
            </a:extLst>
          </p:cNvPr>
          <p:cNvPicPr>
            <a:picLocks noGrp="1" noChangeAspect="1"/>
          </p:cNvPicPr>
          <p:nvPr>
            <p:ph idx="1"/>
          </p:nvPr>
        </p:nvPicPr>
        <p:blipFill>
          <a:blip r:embed="rId5"/>
          <a:stretch>
            <a:fillRect/>
          </a:stretch>
        </p:blipFill>
        <p:spPr>
          <a:xfrm>
            <a:off x="5345437" y="1688044"/>
            <a:ext cx="6617912" cy="4351338"/>
          </a:xfrm>
          <a:prstGeom prst="rect">
            <a:avLst/>
          </a:prstGeom>
        </p:spPr>
      </p:pic>
      <p:sp>
        <p:nvSpPr>
          <p:cNvPr id="15" name="TextBox 14">
            <a:extLst>
              <a:ext uri="{FF2B5EF4-FFF2-40B4-BE49-F238E27FC236}">
                <a16:creationId xmlns:a16="http://schemas.microsoft.com/office/drawing/2014/main" id="{9702B1FD-C7D0-44AF-B58A-2D90DC1C7D73}"/>
              </a:ext>
            </a:extLst>
          </p:cNvPr>
          <p:cNvSpPr txBox="1"/>
          <p:nvPr/>
        </p:nvSpPr>
        <p:spPr>
          <a:xfrm>
            <a:off x="228651" y="1869276"/>
            <a:ext cx="5159558" cy="3046988"/>
          </a:xfrm>
          <a:prstGeom prst="rect">
            <a:avLst/>
          </a:prstGeom>
          <a:noFill/>
        </p:spPr>
        <p:txBody>
          <a:bodyPr wrap="square">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alibri"/>
              </a:rPr>
              <a:t>Gradual roll out to parents with children from Nov 2014</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Initially all were eligible for FSM</a:t>
            </a:r>
            <a:endParaRPr kumimoji="0" lang="en-US" sz="2400" b="0" i="0" u="none" strike="noStrike" cap="none" spc="0" normalizeH="0" baseline="0" dirty="0">
              <a:ln>
                <a:noFill/>
              </a:ln>
              <a:solidFill>
                <a:srgbClr val="000000"/>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Compare </a:t>
            </a:r>
            <a:r>
              <a:rPr lang="en-US" sz="2400" dirty="0" err="1"/>
              <a:t>jobcentres</a:t>
            </a:r>
            <a:r>
              <a:rPr lang="en-US" sz="2400" dirty="0"/>
              <a:t> in pilot areas to those where rollout took place in 2018</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alibri"/>
              </a:rPr>
              <a:t>Uses reweighting to ensure comparability prior to introduction</a:t>
            </a:r>
          </a:p>
        </p:txBody>
      </p:sp>
      <p:sp>
        <p:nvSpPr>
          <p:cNvPr id="18" name="TextBox 17">
            <a:extLst>
              <a:ext uri="{FF2B5EF4-FFF2-40B4-BE49-F238E27FC236}">
                <a16:creationId xmlns:a16="http://schemas.microsoft.com/office/drawing/2014/main" id="{709EABAB-0731-4F8D-9942-600DA54C844B}"/>
              </a:ext>
            </a:extLst>
          </p:cNvPr>
          <p:cNvSpPr txBox="1"/>
          <p:nvPr/>
        </p:nvSpPr>
        <p:spPr>
          <a:xfrm>
            <a:off x="459350" y="6112450"/>
            <a:ext cx="11115482" cy="646331"/>
          </a:xfrm>
          <a:prstGeom prst="rect">
            <a:avLst/>
          </a:prstGeom>
          <a:noFill/>
        </p:spPr>
        <p:txBody>
          <a:bodyPr wrap="square">
            <a:spAutoFit/>
          </a:bodyPr>
          <a:lstStyle/>
          <a:p>
            <a:r>
              <a:rPr lang="en-GB" dirty="0">
                <a:hlinkClick r:id="rId6"/>
              </a:rPr>
              <a:t>https://ffteducationdatalab.org.uk/2018/10/the-impact-of-early-rollout-of-universal-credit-on-free-school-meals-eligibility/#footnotes_section</a:t>
            </a:r>
            <a:r>
              <a:rPr lang="en-GB" dirty="0"/>
              <a:t> </a:t>
            </a:r>
          </a:p>
        </p:txBody>
      </p:sp>
    </p:spTree>
    <p:extLst>
      <p:ext uri="{BB962C8B-B14F-4D97-AF65-F5344CB8AC3E}">
        <p14:creationId xmlns:p14="http://schemas.microsoft.com/office/powerpoint/2010/main" val="2206815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rmAutofit fontScale="90000"/>
          </a:bodyPr>
          <a:lstStyle/>
          <a:p>
            <a:r>
              <a:rPr lang="en-GB" sz="4000" dirty="0">
                <a:solidFill>
                  <a:srgbClr val="FFFFFF"/>
                </a:solidFill>
              </a:rPr>
              <a:t>Transitional Protections</a:t>
            </a:r>
            <a:br>
              <a:rPr lang="en-GB" sz="4000" dirty="0">
                <a:solidFill>
                  <a:srgbClr val="FFFFFF"/>
                </a:solidFill>
              </a:rPr>
            </a:br>
            <a:endParaRPr lang="en-GB" sz="4000" dirty="0">
              <a:solidFill>
                <a:srgbClr val="FFFFFF"/>
              </a:solidFill>
            </a:endParaRPr>
          </a:p>
        </p:txBody>
      </p:sp>
      <p:sp>
        <p:nvSpPr>
          <p:cNvPr id="5" name="Content Placeholder 4">
            <a:extLst>
              <a:ext uri="{FF2B5EF4-FFF2-40B4-BE49-F238E27FC236}">
                <a16:creationId xmlns:a16="http://schemas.microsoft.com/office/drawing/2014/main" id="{27239905-C56A-C652-B048-D7D36D208A5C}"/>
              </a:ext>
            </a:extLst>
          </p:cNvPr>
          <p:cNvSpPr>
            <a:spLocks noGrp="1"/>
          </p:cNvSpPr>
          <p:nvPr>
            <p:ph idx="1"/>
          </p:nvPr>
        </p:nvSpPr>
        <p:spPr>
          <a:xfrm>
            <a:off x="650058" y="2000504"/>
            <a:ext cx="10891879" cy="4287085"/>
          </a:xfrm>
        </p:spPr>
        <p:txBody>
          <a:bodyPr anchor="ctr">
            <a:no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From April 2018, FSM eligibility criteria were changed</a:t>
            </a:r>
            <a:br>
              <a:rPr lang="en-US" sz="2400" dirty="0"/>
            </a:br>
            <a:endParaRPr lang="en-US" sz="24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alibri"/>
              </a:rPr>
              <a:t>An income threshold (£7,400) was introduced</a:t>
            </a:r>
            <a:br>
              <a:rPr kumimoji="0" lang="en-US" sz="2400" b="0" i="0" u="none" strike="noStrike" cap="none" spc="0" normalizeH="0" baseline="0" dirty="0">
                <a:ln>
                  <a:noFill/>
                </a:ln>
                <a:solidFill>
                  <a:srgbClr val="000000"/>
                </a:solidFill>
                <a:effectLst/>
                <a:uFillTx/>
                <a:sym typeface="Calibri"/>
              </a:rPr>
            </a:br>
            <a:endParaRPr kumimoji="0" lang="en-US" sz="2400" b="0" i="0" u="none" strike="noStrike" cap="none" spc="0" normalizeH="0" baseline="0" dirty="0">
              <a:ln>
                <a:noFill/>
              </a:ln>
              <a:solidFill>
                <a:srgbClr val="000000"/>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Protections were put in place while UC continued to be rolled out</a:t>
            </a:r>
            <a:br>
              <a:rPr lang="en-US" sz="2400" dirty="0"/>
            </a:br>
            <a:endParaRPr lang="en-US" sz="24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alibri"/>
              </a:rPr>
              <a:t>Pupils eligible for FSM in April 2018 would have their eligibility “protected” until March 2022</a:t>
            </a:r>
            <a:br>
              <a:rPr kumimoji="0" lang="en-US" sz="2400" b="0" i="0" u="none" strike="noStrike" cap="none" spc="0" normalizeH="0" baseline="0" dirty="0">
                <a:ln>
                  <a:noFill/>
                </a:ln>
                <a:solidFill>
                  <a:srgbClr val="000000"/>
                </a:solidFill>
                <a:effectLst/>
                <a:uFillTx/>
                <a:sym typeface="Calibri"/>
              </a:rPr>
            </a:br>
            <a:endParaRPr kumimoji="0" lang="en-US" sz="2400" b="0" i="0" u="none" strike="noStrike" cap="none" spc="0" normalizeH="0" baseline="0" dirty="0">
              <a:ln>
                <a:noFill/>
              </a:ln>
              <a:solidFill>
                <a:srgbClr val="000000"/>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This was subsequently extended to August 2026</a:t>
            </a:r>
            <a:endParaRPr kumimoji="0" lang="en-US" sz="2400" b="0" i="0" u="none" strike="noStrike" cap="none" spc="0" normalizeH="0" baseline="0" dirty="0">
              <a:ln>
                <a:noFill/>
              </a:ln>
              <a:solidFill>
                <a:srgbClr val="000000"/>
              </a:solidFill>
              <a:effectLst/>
              <a:uFillTx/>
              <a:sym typeface="Calibri"/>
            </a:endParaRPr>
          </a:p>
          <a:p>
            <a:pPr marL="0" indent="0">
              <a:lnSpc>
                <a:spcPct val="110000"/>
              </a:lnSpc>
              <a:buNone/>
            </a:pPr>
            <a:endParaRPr lang="en-GB" sz="2200" dirty="0">
              <a:cs typeface="Arial" panose="020B0604020202020204" pitchFamily="34" charset="0"/>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225394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rmAutofit fontScale="90000"/>
          </a:bodyPr>
          <a:lstStyle/>
          <a:p>
            <a:r>
              <a:rPr lang="en-GB" sz="4000" dirty="0">
                <a:solidFill>
                  <a:srgbClr val="FFFFFF"/>
                </a:solidFill>
              </a:rPr>
              <a:t>Transitional Protections (2021)</a:t>
            </a:r>
            <a:br>
              <a:rPr lang="en-GB" sz="4000" dirty="0">
                <a:solidFill>
                  <a:srgbClr val="FFFFFF"/>
                </a:solidFill>
              </a:rPr>
            </a:br>
            <a:endParaRPr lang="en-GB" sz="4000" dirty="0">
              <a:solidFill>
                <a:srgbClr val="FFFFFF"/>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2" name="Picture 11">
            <a:extLst>
              <a:ext uri="{FF2B5EF4-FFF2-40B4-BE49-F238E27FC236}">
                <a16:creationId xmlns:a16="http://schemas.microsoft.com/office/drawing/2014/main" id="{C15EC8F9-7475-4149-8342-BFE94736CC3F}"/>
              </a:ext>
            </a:extLst>
          </p:cNvPr>
          <p:cNvPicPr>
            <a:picLocks noChangeAspect="1"/>
          </p:cNvPicPr>
          <p:nvPr/>
        </p:nvPicPr>
        <p:blipFill>
          <a:blip r:embed="rId5"/>
          <a:stretch>
            <a:fillRect/>
          </a:stretch>
        </p:blipFill>
        <p:spPr>
          <a:xfrm>
            <a:off x="1390650" y="1761672"/>
            <a:ext cx="6639964" cy="4333938"/>
          </a:xfrm>
          <a:prstGeom prst="rect">
            <a:avLst/>
          </a:prstGeom>
        </p:spPr>
      </p:pic>
      <p:sp>
        <p:nvSpPr>
          <p:cNvPr id="15" name="TextBox 14">
            <a:extLst>
              <a:ext uri="{FF2B5EF4-FFF2-40B4-BE49-F238E27FC236}">
                <a16:creationId xmlns:a16="http://schemas.microsoft.com/office/drawing/2014/main" id="{C66826C5-7F4F-424F-8C0B-6AEE867BAE68}"/>
              </a:ext>
            </a:extLst>
          </p:cNvPr>
          <p:cNvSpPr txBox="1"/>
          <p:nvPr/>
        </p:nvSpPr>
        <p:spPr>
          <a:xfrm>
            <a:off x="584200" y="6211669"/>
            <a:ext cx="114427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dirty="0">
                <a:hlinkClick r:id="rId6"/>
              </a:rPr>
              <a:t>https://ffteducationdatalab.org.uk/2021/10/how-free-school-meal-eligibility-has-been-changing-and-why-we-might-need-new-measures-of-disadvantage/</a:t>
            </a:r>
            <a:r>
              <a:rPr lang="en-GB" sz="1600" dirty="0"/>
              <a:t> </a:t>
            </a:r>
          </a:p>
        </p:txBody>
      </p:sp>
    </p:spTree>
    <p:extLst>
      <p:ext uri="{BB962C8B-B14F-4D97-AF65-F5344CB8AC3E}">
        <p14:creationId xmlns:p14="http://schemas.microsoft.com/office/powerpoint/2010/main" val="3505207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rmAutofit fontScale="90000"/>
          </a:bodyPr>
          <a:lstStyle/>
          <a:p>
            <a:r>
              <a:rPr lang="en-GB" sz="4000" dirty="0">
                <a:solidFill>
                  <a:srgbClr val="FFFFFF"/>
                </a:solidFill>
              </a:rPr>
              <a:t>Impact on long-term disadvantaged group</a:t>
            </a:r>
            <a:br>
              <a:rPr lang="en-GB" sz="4000" dirty="0">
                <a:solidFill>
                  <a:srgbClr val="FFFFFF"/>
                </a:solidFill>
              </a:rPr>
            </a:br>
            <a:endParaRPr lang="en-GB" sz="4000" dirty="0">
              <a:solidFill>
                <a:srgbClr val="FFFFFF"/>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1" name="Picture 10">
            <a:extLst>
              <a:ext uri="{FF2B5EF4-FFF2-40B4-BE49-F238E27FC236}">
                <a16:creationId xmlns:a16="http://schemas.microsoft.com/office/drawing/2014/main" id="{97F0047F-B893-4C8B-A31C-1FC4FC7CCF5D}"/>
              </a:ext>
            </a:extLst>
          </p:cNvPr>
          <p:cNvPicPr>
            <a:picLocks noChangeAspect="1"/>
          </p:cNvPicPr>
          <p:nvPr/>
        </p:nvPicPr>
        <p:blipFill>
          <a:blip r:embed="rId5"/>
          <a:stretch>
            <a:fillRect/>
          </a:stretch>
        </p:blipFill>
        <p:spPr>
          <a:xfrm>
            <a:off x="1016862" y="1597432"/>
            <a:ext cx="6209438" cy="4460542"/>
          </a:xfrm>
          <a:prstGeom prst="rect">
            <a:avLst/>
          </a:prstGeom>
        </p:spPr>
      </p:pic>
      <p:sp>
        <p:nvSpPr>
          <p:cNvPr id="14" name="TextBox 13">
            <a:extLst>
              <a:ext uri="{FF2B5EF4-FFF2-40B4-BE49-F238E27FC236}">
                <a16:creationId xmlns:a16="http://schemas.microsoft.com/office/drawing/2014/main" id="{871F06AB-DF2C-4946-B9B1-7AA8DD88BB8A}"/>
              </a:ext>
            </a:extLst>
          </p:cNvPr>
          <p:cNvSpPr txBox="1"/>
          <p:nvPr/>
        </p:nvSpPr>
        <p:spPr>
          <a:xfrm>
            <a:off x="755650" y="5696482"/>
            <a:ext cx="7304616" cy="476900"/>
          </a:xfrm>
          <a:prstGeom prst="rect">
            <a:avLst/>
          </a:prstGeom>
          <a:noFill/>
          <a:ln w="57150" cap="flat">
            <a:solidFill>
              <a:srgbClr val="E6007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effectLst/>
              <a:uFillTx/>
              <a:latin typeface="+mn-lt"/>
              <a:ea typeface="+mn-ea"/>
              <a:cs typeface="+mn-cs"/>
              <a:sym typeface="Calibri"/>
            </a:endParaRPr>
          </a:p>
        </p:txBody>
      </p:sp>
    </p:spTree>
    <p:extLst>
      <p:ext uri="{BB962C8B-B14F-4D97-AF65-F5344CB8AC3E}">
        <p14:creationId xmlns:p14="http://schemas.microsoft.com/office/powerpoint/2010/main" val="366531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Measuring the disadvantage gap over time</a:t>
            </a:r>
            <a:br>
              <a:rPr lang="en-GB" sz="3600" dirty="0">
                <a:solidFill>
                  <a:schemeClr val="bg1"/>
                </a:solidFill>
              </a:rPr>
            </a:br>
            <a:endParaRPr lang="en-GB" sz="36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27" name="Picture 26">
            <a:extLst>
              <a:ext uri="{FF2B5EF4-FFF2-40B4-BE49-F238E27FC236}">
                <a16:creationId xmlns:a16="http://schemas.microsoft.com/office/drawing/2014/main" id="{D198CC00-D748-4E40-AB0D-0B4456F88AE3}"/>
              </a:ext>
            </a:extLst>
          </p:cNvPr>
          <p:cNvPicPr>
            <a:picLocks noChangeAspect="1"/>
          </p:cNvPicPr>
          <p:nvPr/>
        </p:nvPicPr>
        <p:blipFill>
          <a:blip r:embed="rId5"/>
          <a:stretch>
            <a:fillRect/>
          </a:stretch>
        </p:blipFill>
        <p:spPr>
          <a:xfrm>
            <a:off x="459350" y="1695568"/>
            <a:ext cx="10360359" cy="4560694"/>
          </a:xfrm>
          <a:prstGeom prst="rect">
            <a:avLst/>
          </a:prstGeom>
        </p:spPr>
      </p:pic>
      <p:sp>
        <p:nvSpPr>
          <p:cNvPr id="28" name="TextBox 27">
            <a:extLst>
              <a:ext uri="{FF2B5EF4-FFF2-40B4-BE49-F238E27FC236}">
                <a16:creationId xmlns:a16="http://schemas.microsoft.com/office/drawing/2014/main" id="{1DA7BC96-5308-42BF-BA4C-73538AE7D6DE}"/>
              </a:ext>
            </a:extLst>
          </p:cNvPr>
          <p:cNvSpPr txBox="1"/>
          <p:nvPr/>
        </p:nvSpPr>
        <p:spPr>
          <a:xfrm>
            <a:off x="489073" y="6179192"/>
            <a:ext cx="1207307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6"/>
              </a:rPr>
              <a:t>https://explore-education-statistics.service.gov.uk/find-statistics/key-stage-4-performance/2024-25#section-attainment-by-disadvantage-status</a:t>
            </a:r>
            <a:r>
              <a:rPr lang="en-GB" dirty="0"/>
              <a:t> </a:t>
            </a:r>
          </a:p>
        </p:txBody>
      </p:sp>
    </p:spTree>
    <p:extLst>
      <p:ext uri="{BB962C8B-B14F-4D97-AF65-F5344CB8AC3E}">
        <p14:creationId xmlns:p14="http://schemas.microsoft.com/office/powerpoint/2010/main" val="278243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Disadvantage Gap Index</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1" name="TextBox 10">
            <a:extLst>
              <a:ext uri="{FF2B5EF4-FFF2-40B4-BE49-F238E27FC236}">
                <a16:creationId xmlns:a16="http://schemas.microsoft.com/office/drawing/2014/main" id="{26A94C14-0376-4781-89CE-798CAF163E87}"/>
              </a:ext>
            </a:extLst>
          </p:cNvPr>
          <p:cNvSpPr txBox="1"/>
          <p:nvPr/>
        </p:nvSpPr>
        <p:spPr>
          <a:xfrm>
            <a:off x="685670" y="1863201"/>
            <a:ext cx="10820655" cy="53860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700" b="0" i="0" u="none" strike="noStrike" cap="none" spc="0" normalizeH="0" baseline="0" dirty="0">
                <a:ln>
                  <a:noFill/>
                </a:ln>
                <a:solidFill>
                  <a:srgbClr val="000000"/>
                </a:solidFill>
                <a:effectLst/>
                <a:uFillTx/>
                <a:sym typeface="Calibri"/>
              </a:rPr>
              <a:t>Divides pupils at the end of KS4 into two groups:</a:t>
            </a:r>
          </a:p>
          <a:p>
            <a:pPr marL="1254125" lvl="8" indent="-285750">
              <a:buFont typeface="Arial" panose="020B0604020202020204" pitchFamily="34" charset="0"/>
              <a:buChar char="•"/>
            </a:pPr>
            <a:r>
              <a:rPr lang="en-US" sz="2700" dirty="0"/>
              <a:t>Eligible for free school meals in the last 6 years/ CLA (FSM6CLA)</a:t>
            </a:r>
          </a:p>
          <a:p>
            <a:pPr marL="1254125" lvl="8" indent="-285750">
              <a:buFont typeface="Arial" panose="020B0604020202020204" pitchFamily="34" charset="0"/>
              <a:buChar char="•"/>
            </a:pPr>
            <a:r>
              <a:rPr lang="en-US" sz="2700" dirty="0"/>
              <a:t>All other pupils</a:t>
            </a:r>
            <a:endParaRPr lang="en-GB" sz="2700" dirty="0"/>
          </a:p>
          <a:p>
            <a:pPr marL="357188" lvl="8" indent="-269875">
              <a:buFont typeface="Arial" panose="020B0604020202020204" pitchFamily="34" charset="0"/>
              <a:buChar char="•"/>
            </a:pPr>
            <a:r>
              <a:rPr lang="en-GB" sz="2700" dirty="0"/>
              <a:t>Index compares the difference between the mean percentile rank (based on GCSE English and maths score) for both groups</a:t>
            </a:r>
          </a:p>
          <a:p>
            <a:pPr marL="357188" lvl="8" indent="-269875">
              <a:buFont typeface="Arial" panose="020B0604020202020204" pitchFamily="34" charset="0"/>
              <a:buChar char="•"/>
            </a:pPr>
            <a:r>
              <a:rPr lang="en-US" sz="2700" dirty="0"/>
              <a:t>The difference in ranks is converted into an index using the following formula (the non-disadvantaged mean rank is given a value of 10)</a:t>
            </a:r>
          </a:p>
          <a:p>
            <a:pPr marL="357188" lvl="8" indent="-269875">
              <a:buFont typeface="Arial" panose="020B0604020202020204" pitchFamily="34" charset="0"/>
              <a:buChar char="•"/>
            </a:pPr>
            <a:endParaRPr lang="en-US" sz="800" dirty="0"/>
          </a:p>
          <a:p>
            <a:pPr marL="87313" lvl="8" indent="0"/>
            <a:endParaRPr lang="en-US" sz="2800" dirty="0"/>
          </a:p>
          <a:p>
            <a:pPr marL="357188" lvl="8" indent="-269875">
              <a:buFont typeface="Arial" panose="020B0604020202020204" pitchFamily="34" charset="0"/>
              <a:buChar char="•"/>
            </a:pPr>
            <a:endParaRPr lang="en-US" sz="2800" dirty="0"/>
          </a:p>
          <a:p>
            <a:pPr marL="357188" lvl="8" indent="-269875">
              <a:buFont typeface="Arial" panose="020B0604020202020204" pitchFamily="34" charset="0"/>
              <a:buChar char="•"/>
            </a:pPr>
            <a:endParaRPr lang="en-US" sz="800" dirty="0"/>
          </a:p>
          <a:p>
            <a:pPr marL="357188" lvl="8" indent="-269875">
              <a:buFont typeface="Arial" panose="020B0604020202020204" pitchFamily="34" charset="0"/>
              <a:buChar char="•"/>
            </a:pPr>
            <a:r>
              <a:rPr lang="en-US" sz="2700" dirty="0"/>
              <a:t>0 is the minimum possible gap, 10 is the maximum possible gap</a:t>
            </a:r>
          </a:p>
          <a:p>
            <a:pPr marL="87313" lvl="8" indent="0"/>
            <a:endParaRPr lang="en-US" sz="2800" dirty="0"/>
          </a:p>
          <a:p>
            <a:pPr marL="87313" lvl="8" indent="0"/>
            <a:endParaRPr lang="en-US" sz="2800" dirty="0"/>
          </a:p>
        </p:txBody>
      </p:sp>
      <p:pic>
        <p:nvPicPr>
          <p:cNvPr id="12" name="Picture 11">
            <a:extLst>
              <a:ext uri="{FF2B5EF4-FFF2-40B4-BE49-F238E27FC236}">
                <a16:creationId xmlns:a16="http://schemas.microsoft.com/office/drawing/2014/main" id="{D9B9F770-DEC6-40D5-ACED-87ECD6EE94F4}"/>
              </a:ext>
            </a:extLst>
          </p:cNvPr>
          <p:cNvPicPr>
            <a:picLocks noChangeAspect="1"/>
          </p:cNvPicPr>
          <p:nvPr/>
        </p:nvPicPr>
        <p:blipFill>
          <a:blip r:embed="rId5"/>
          <a:stretch>
            <a:fillRect/>
          </a:stretch>
        </p:blipFill>
        <p:spPr>
          <a:xfrm>
            <a:off x="2035023" y="4863531"/>
            <a:ext cx="7239425" cy="731726"/>
          </a:xfrm>
          <a:prstGeom prst="rect">
            <a:avLst/>
          </a:prstGeom>
        </p:spPr>
      </p:pic>
    </p:spTree>
    <p:extLst>
      <p:ext uri="{BB962C8B-B14F-4D97-AF65-F5344CB8AC3E}">
        <p14:creationId xmlns:p14="http://schemas.microsoft.com/office/powerpoint/2010/main" val="405269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Problems measuring the gap</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1" name="TextBox 10">
            <a:extLst>
              <a:ext uri="{FF2B5EF4-FFF2-40B4-BE49-F238E27FC236}">
                <a16:creationId xmlns:a16="http://schemas.microsoft.com/office/drawing/2014/main" id="{26A94C14-0376-4781-89CE-798CAF163E87}"/>
              </a:ext>
            </a:extLst>
          </p:cNvPr>
          <p:cNvSpPr txBox="1"/>
          <p:nvPr/>
        </p:nvSpPr>
        <p:spPr>
          <a:xfrm>
            <a:off x="369859" y="1807633"/>
            <a:ext cx="10569753"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a:ln>
                  <a:noFill/>
                </a:ln>
                <a:solidFill>
                  <a:srgbClr val="000000"/>
                </a:solidFill>
                <a:effectLst/>
                <a:uFillTx/>
                <a:sym typeface="Calibri"/>
              </a:rPr>
              <a:t>Anyone eligible for FSM since April 2018 when UC protections were introduced have remained eligible</a:t>
            </a:r>
            <a:br>
              <a:rPr kumimoji="0" lang="en-GB" sz="2800" b="0" i="0" u="none" strike="noStrike" cap="none" spc="0" normalizeH="0" baseline="0" dirty="0">
                <a:ln>
                  <a:noFill/>
                </a:ln>
                <a:solidFill>
                  <a:srgbClr val="000000"/>
                </a:solidFill>
                <a:effectLst/>
                <a:uFillTx/>
                <a:sym typeface="Calibri"/>
              </a:rPr>
            </a:br>
            <a:endParaRPr kumimoji="0" lang="en-GB" sz="2800" b="0" i="0" u="none" strike="noStrike" cap="none" spc="0" normalizeH="0" baseline="0" dirty="0">
              <a:ln>
                <a:noFill/>
              </a:ln>
              <a:solidFill>
                <a:srgbClr val="000000"/>
              </a:solidFill>
              <a:effectLst/>
              <a:uFillTx/>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t>So, in 2025, the FSM6 group is actually the FSM7 group</a:t>
            </a:r>
            <a:br>
              <a:rPr lang="en-GB" sz="2800" dirty="0"/>
            </a:br>
            <a:endParaRPr lang="en-GB" sz="28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t>And, in 2026, will be the FSM8 group</a:t>
            </a:r>
            <a:br>
              <a:rPr lang="en-GB" sz="2800" dirty="0"/>
            </a:br>
            <a:endParaRPr lang="en-GB" sz="2800"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t>In 2027, will begin to include newly-eligible pupils (those whose families are in receipt of UC but who are above the £7,400 income threshold)</a:t>
            </a:r>
            <a:endParaRPr lang="en-US" sz="2800" dirty="0"/>
          </a:p>
        </p:txBody>
      </p:sp>
    </p:spTree>
    <p:extLst>
      <p:ext uri="{BB962C8B-B14F-4D97-AF65-F5344CB8AC3E}">
        <p14:creationId xmlns:p14="http://schemas.microsoft.com/office/powerpoint/2010/main" val="2362313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And yet the Schools White Paper says</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3" name="TextBox 12">
            <a:extLst>
              <a:ext uri="{FF2B5EF4-FFF2-40B4-BE49-F238E27FC236}">
                <a16:creationId xmlns:a16="http://schemas.microsoft.com/office/drawing/2014/main" id="{2E0FEAAC-6521-44D8-92FB-9B3505B06E69}"/>
              </a:ext>
            </a:extLst>
          </p:cNvPr>
          <p:cNvSpPr txBox="1"/>
          <p:nvPr/>
        </p:nvSpPr>
        <p:spPr>
          <a:xfrm>
            <a:off x="459350" y="2061004"/>
            <a:ext cx="10569753" cy="3724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GB" sz="2800" b="0" i="0" dirty="0">
                <a:solidFill>
                  <a:srgbClr val="0B0C0C"/>
                </a:solidFill>
                <a:effectLst/>
                <a:latin typeface="GDS Transport"/>
              </a:rPr>
              <a:t>[T]he disadvantage gap will be halved. Children from low-income backgrounds will achieve around a full grade higher in each of their GCSEs than is the case today. This equates to over 1.3 million grade improvements across the cohort, and over 30,000 more disadvantaged children passing English and maths at grade 4 or above each year</a:t>
            </a:r>
          </a:p>
          <a:p>
            <a:pPr marR="0" algn="l" defTabSz="914400" rtl="0" fontAlgn="auto" latinLnBrk="0" hangingPunct="0">
              <a:lnSpc>
                <a:spcPct val="100000"/>
              </a:lnSpc>
              <a:spcBef>
                <a:spcPts val="0"/>
              </a:spcBef>
              <a:spcAft>
                <a:spcPts val="0"/>
              </a:spcAft>
              <a:buClrTx/>
              <a:buSzTx/>
              <a:tabLst/>
            </a:pPr>
            <a:endParaRPr lang="en-US" sz="2800" dirty="0">
              <a:latin typeface="Avenir LT Std 35 Light" panose="020B0402020203020204" pitchFamily="34" charset="0"/>
            </a:endParaRPr>
          </a:p>
          <a:p>
            <a:pPr marL="87313" lvl="8" indent="0"/>
            <a:endParaRPr lang="en-US" sz="2800" dirty="0">
              <a:latin typeface="Avenir LT Std 35 Light" panose="020B0402020203020204" pitchFamily="34" charset="0"/>
            </a:endParaRPr>
          </a:p>
          <a:p>
            <a:pPr marL="87313" lvl="8" indent="0"/>
            <a:r>
              <a:rPr lang="en-US" sz="2000" dirty="0">
                <a:latin typeface="Avenir LT Std 35 Light" panose="020B0402020203020204" pitchFamily="34" charset="0"/>
                <a:hlinkClick r:id="rId5"/>
              </a:rPr>
              <a:t>https://www.gov.uk/government/publications/every-child-achieving-and-thriving/every-child-achieving-and-thriving-html-version</a:t>
            </a:r>
            <a:r>
              <a:rPr lang="en-US" sz="2000" dirty="0">
                <a:latin typeface="Avenir LT Std 35 Light" panose="020B0402020203020204" pitchFamily="34" charset="0"/>
              </a:rPr>
              <a:t> </a:t>
            </a:r>
          </a:p>
        </p:txBody>
      </p:sp>
    </p:spTree>
    <p:extLst>
      <p:ext uri="{BB962C8B-B14F-4D97-AF65-F5344CB8AC3E}">
        <p14:creationId xmlns:p14="http://schemas.microsoft.com/office/powerpoint/2010/main" val="236084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A82F391-9AD9-FF3D-FF8C-B9D7546248AB}"/>
              </a:ext>
            </a:extLst>
          </p:cNvPr>
          <p:cNvSpPr>
            <a:spLocks noGrp="1"/>
          </p:cNvSpPr>
          <p:nvPr>
            <p:ph type="title"/>
          </p:nvPr>
        </p:nvSpPr>
        <p:spPr>
          <a:xfrm>
            <a:off x="554305" y="278535"/>
            <a:ext cx="8589696" cy="1033669"/>
          </a:xfrm>
        </p:spPr>
        <p:txBody>
          <a:bodyPr>
            <a:normAutofit/>
          </a:bodyPr>
          <a:lstStyle/>
          <a:p>
            <a:r>
              <a:rPr lang="en-GB" sz="4000" dirty="0">
                <a:solidFill>
                  <a:srgbClr val="FFFFFF"/>
                </a:solidFill>
              </a:rPr>
              <a:t>LEO Database</a:t>
            </a:r>
          </a:p>
        </p:txBody>
      </p:sp>
      <p:sp>
        <p:nvSpPr>
          <p:cNvPr id="5" name="Content Placeholder 4">
            <a:extLst>
              <a:ext uri="{FF2B5EF4-FFF2-40B4-BE49-F238E27FC236}">
                <a16:creationId xmlns:a16="http://schemas.microsoft.com/office/drawing/2014/main" id="{9A9CF8D9-52D3-E160-92DB-392AE4ED967B}"/>
              </a:ext>
            </a:extLst>
          </p:cNvPr>
          <p:cNvSpPr>
            <a:spLocks noGrp="1"/>
          </p:cNvSpPr>
          <p:nvPr>
            <p:ph idx="1"/>
          </p:nvPr>
        </p:nvSpPr>
        <p:spPr>
          <a:xfrm>
            <a:off x="614995" y="1885278"/>
            <a:ext cx="10891879" cy="4271682"/>
          </a:xfrm>
        </p:spPr>
        <p:txBody>
          <a:bodyPr anchor="ctr">
            <a:normAutofit fontScale="85000" lnSpcReduction="20000"/>
          </a:bodyPr>
          <a:lstStyle/>
          <a:p>
            <a:pPr>
              <a:lnSpc>
                <a:spcPct val="110000"/>
              </a:lnSpc>
            </a:pPr>
            <a:r>
              <a:rPr lang="en-GB" sz="2000" dirty="0">
                <a:latin typeface="Arial" panose="020B0604020202020204" pitchFamily="34" charset="0"/>
                <a:cs typeface="Arial" panose="020B0604020202020204" pitchFamily="34" charset="0"/>
              </a:rPr>
              <a:t>National Pupil Database: All individuals in state-funded education from 2001/02</a:t>
            </a:r>
          </a:p>
          <a:p>
            <a:pPr lvl="1">
              <a:lnSpc>
                <a:spcPct val="110000"/>
              </a:lnSpc>
            </a:pPr>
            <a:r>
              <a:rPr lang="en-GB" sz="1600" dirty="0">
                <a:latin typeface="Arial" panose="020B0604020202020204" pitchFamily="34" charset="0"/>
                <a:cs typeface="Arial" panose="020B0604020202020204" pitchFamily="34" charset="0"/>
              </a:rPr>
              <a:t>School enrolments</a:t>
            </a:r>
          </a:p>
          <a:p>
            <a:pPr lvl="1">
              <a:lnSpc>
                <a:spcPct val="110000"/>
              </a:lnSpc>
            </a:pPr>
            <a:r>
              <a:rPr lang="en-GB" sz="1600" dirty="0">
                <a:latin typeface="Arial" panose="020B0604020202020204" pitchFamily="34" charset="0"/>
                <a:cs typeface="Arial" panose="020B0604020202020204" pitchFamily="34" charset="0"/>
              </a:rPr>
              <a:t>Attainment (EYFSP, KS1, KS2, KS3, KS4, Post-16)</a:t>
            </a:r>
          </a:p>
          <a:p>
            <a:pPr lvl="1">
              <a:lnSpc>
                <a:spcPct val="110000"/>
              </a:lnSpc>
            </a:pPr>
            <a:r>
              <a:rPr lang="en-GB" sz="1600" dirty="0">
                <a:latin typeface="Arial" panose="020B0604020202020204" pitchFamily="34" charset="0"/>
                <a:cs typeface="Arial" panose="020B0604020202020204" pitchFamily="34" charset="0"/>
              </a:rPr>
              <a:t>Absence (since 2006)</a:t>
            </a:r>
          </a:p>
          <a:p>
            <a:pPr lvl="1">
              <a:lnSpc>
                <a:spcPct val="110000"/>
              </a:lnSpc>
            </a:pPr>
            <a:r>
              <a:rPr lang="en-GB" sz="1600" dirty="0">
                <a:latin typeface="Arial" panose="020B0604020202020204" pitchFamily="34" charset="0"/>
                <a:cs typeface="Arial" panose="020B0604020202020204" pitchFamily="34" charset="0"/>
              </a:rPr>
              <a:t>Exclusions</a:t>
            </a:r>
          </a:p>
          <a:p>
            <a:pPr lvl="1">
              <a:lnSpc>
                <a:spcPct val="110000"/>
              </a:lnSpc>
            </a:pPr>
            <a:r>
              <a:rPr lang="en-GB" sz="1600" dirty="0">
                <a:latin typeface="Arial" panose="020B0604020202020204" pitchFamily="34" charset="0"/>
                <a:cs typeface="Arial" panose="020B0604020202020204" pitchFamily="34" charset="0"/>
              </a:rPr>
              <a:t>Social care (CLA since 2006, CIN since 2009)</a:t>
            </a:r>
          </a:p>
          <a:p>
            <a:pPr lvl="1">
              <a:lnSpc>
                <a:spcPct val="110000"/>
              </a:lnSpc>
            </a:pPr>
            <a:r>
              <a:rPr lang="en-GB" sz="1600" dirty="0">
                <a:latin typeface="Arial" panose="020B0604020202020204" pitchFamily="34" charset="0"/>
                <a:cs typeface="Arial" panose="020B0604020202020204" pitchFamily="34" charset="0"/>
              </a:rPr>
              <a:t>Personal characteristics (free school meals, SEN, ethnicity etc.)</a:t>
            </a:r>
          </a:p>
          <a:p>
            <a:pPr>
              <a:lnSpc>
                <a:spcPct val="110000"/>
              </a:lnSpc>
            </a:pPr>
            <a:r>
              <a:rPr lang="en-GB" sz="2000" dirty="0">
                <a:latin typeface="Arial" panose="020B0604020202020204" pitchFamily="34" charset="0"/>
                <a:cs typeface="Arial" panose="020B0604020202020204" pitchFamily="34" charset="0"/>
              </a:rPr>
              <a:t>Matched to later education</a:t>
            </a:r>
          </a:p>
          <a:p>
            <a:pPr lvl="1">
              <a:lnSpc>
                <a:spcPct val="110000"/>
              </a:lnSpc>
            </a:pPr>
            <a:r>
              <a:rPr lang="en-GB" sz="1600" dirty="0">
                <a:latin typeface="Arial" panose="020B0604020202020204" pitchFamily="34" charset="0"/>
                <a:cs typeface="Arial" panose="020B0604020202020204" pitchFamily="34" charset="0"/>
              </a:rPr>
              <a:t>Post-16 learning aims</a:t>
            </a:r>
          </a:p>
          <a:p>
            <a:pPr lvl="1">
              <a:lnSpc>
                <a:spcPct val="110000"/>
              </a:lnSpc>
            </a:pPr>
            <a:r>
              <a:rPr lang="en-GB" sz="1600" dirty="0">
                <a:latin typeface="Arial" panose="020B0604020202020204" pitchFamily="34" charset="0"/>
                <a:cs typeface="Arial" panose="020B0604020202020204" pitchFamily="34" charset="0"/>
              </a:rPr>
              <a:t>Further Education (ILR)</a:t>
            </a:r>
          </a:p>
          <a:p>
            <a:pPr lvl="1">
              <a:lnSpc>
                <a:spcPct val="110000"/>
              </a:lnSpc>
            </a:pPr>
            <a:r>
              <a:rPr lang="en-GB" sz="1600" dirty="0">
                <a:latin typeface="Arial" panose="020B0604020202020204" pitchFamily="34" charset="0"/>
                <a:cs typeface="Arial" panose="020B0604020202020204" pitchFamily="34" charset="0"/>
              </a:rPr>
              <a:t>Higher Education (HESA)</a:t>
            </a:r>
          </a:p>
          <a:p>
            <a:pPr>
              <a:lnSpc>
                <a:spcPct val="110000"/>
              </a:lnSpc>
            </a:pPr>
            <a:r>
              <a:rPr lang="en-GB" sz="2000" dirty="0">
                <a:latin typeface="Arial" panose="020B0604020202020204" pitchFamily="34" charset="0"/>
                <a:cs typeface="Arial" panose="020B0604020202020204" pitchFamily="34" charset="0"/>
              </a:rPr>
              <a:t>And to labour market data</a:t>
            </a:r>
          </a:p>
          <a:p>
            <a:pPr lvl="1">
              <a:lnSpc>
                <a:spcPct val="110000"/>
              </a:lnSpc>
            </a:pPr>
            <a:r>
              <a:rPr lang="en-GB" sz="1600" dirty="0">
                <a:latin typeface="Arial" panose="020B0604020202020204" pitchFamily="34" charset="0"/>
                <a:cs typeface="Arial" panose="020B0604020202020204" pitchFamily="34" charset="0"/>
              </a:rPr>
              <a:t>Employment</a:t>
            </a:r>
          </a:p>
          <a:p>
            <a:pPr lvl="1">
              <a:lnSpc>
                <a:spcPct val="110000"/>
              </a:lnSpc>
            </a:pPr>
            <a:r>
              <a:rPr lang="en-GB" sz="1600" dirty="0">
                <a:latin typeface="Arial" panose="020B0604020202020204" pitchFamily="34" charset="0"/>
                <a:cs typeface="Arial" panose="020B0604020202020204" pitchFamily="34" charset="0"/>
              </a:rPr>
              <a:t>Earnings (including self-employed earnings)</a:t>
            </a:r>
          </a:p>
          <a:p>
            <a:pPr lvl="1">
              <a:lnSpc>
                <a:spcPct val="110000"/>
              </a:lnSpc>
            </a:pPr>
            <a:r>
              <a:rPr lang="en-GB" sz="1600" dirty="0">
                <a:latin typeface="Arial" panose="020B0604020202020204" pitchFamily="34" charset="0"/>
                <a:cs typeface="Arial" panose="020B0604020202020204" pitchFamily="34" charset="0"/>
              </a:rPr>
              <a:t>Benefits</a:t>
            </a:r>
          </a:p>
        </p:txBody>
      </p:sp>
      <p:pic>
        <p:nvPicPr>
          <p:cNvPr id="9" name="Graphic 8">
            <a:extLst>
              <a:ext uri="{FF2B5EF4-FFF2-40B4-BE49-F238E27FC236}">
                <a16:creationId xmlns:a16="http://schemas.microsoft.com/office/drawing/2014/main" id="{31A49E4E-6B07-33AE-9BC4-871DD10DBB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188118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Better data could be on the horizon</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pic>
        <p:nvPicPr>
          <p:cNvPr id="10" name="Picture 9">
            <a:extLst>
              <a:ext uri="{FF2B5EF4-FFF2-40B4-BE49-F238E27FC236}">
                <a16:creationId xmlns:a16="http://schemas.microsoft.com/office/drawing/2014/main" id="{FCB71DB0-1A82-4619-B557-1A4E02B91F26}"/>
              </a:ext>
            </a:extLst>
          </p:cNvPr>
          <p:cNvPicPr>
            <a:picLocks noChangeAspect="1"/>
          </p:cNvPicPr>
          <p:nvPr/>
        </p:nvPicPr>
        <p:blipFill>
          <a:blip r:embed="rId5"/>
          <a:stretch>
            <a:fillRect/>
          </a:stretch>
        </p:blipFill>
        <p:spPr>
          <a:xfrm>
            <a:off x="817097" y="1996049"/>
            <a:ext cx="9762309" cy="4444401"/>
          </a:xfrm>
          <a:prstGeom prst="rect">
            <a:avLst/>
          </a:prstGeom>
        </p:spPr>
      </p:pic>
    </p:spTree>
    <p:extLst>
      <p:ext uri="{BB962C8B-B14F-4D97-AF65-F5344CB8AC3E}">
        <p14:creationId xmlns:p14="http://schemas.microsoft.com/office/powerpoint/2010/main" val="22398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980F46-1810-182D-B9F9-7CD1ADE80DE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7A441CD-4009-04CE-5200-58BAE1C8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072D0AE6-FFB9-05AA-59F4-B9631B30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DEBD5CE-371F-FAFE-330B-36D53DEA0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59C2ACE-A96A-BB39-0A41-C5410BE02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3343705-856A-85E7-E1A6-5AF22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8F18ADB-958E-A0AB-A188-4575FDF4A0BD}"/>
              </a:ext>
            </a:extLst>
          </p:cNvPr>
          <p:cNvSpPr>
            <a:spLocks noGrp="1"/>
          </p:cNvSpPr>
          <p:nvPr>
            <p:ph type="title"/>
          </p:nvPr>
        </p:nvSpPr>
        <p:spPr>
          <a:xfrm>
            <a:off x="489073" y="470263"/>
            <a:ext cx="10331327" cy="955152"/>
          </a:xfrm>
        </p:spPr>
        <p:txBody>
          <a:bodyPr>
            <a:noAutofit/>
          </a:bodyPr>
          <a:lstStyle/>
          <a:p>
            <a:r>
              <a:rPr lang="en-GB" sz="3600" dirty="0">
                <a:solidFill>
                  <a:schemeClr val="bg1"/>
                </a:solidFill>
              </a:rPr>
              <a:t>PPMAD</a:t>
            </a:r>
            <a:br>
              <a:rPr lang="en-GB" sz="2800" dirty="0">
                <a:solidFill>
                  <a:schemeClr val="bg1"/>
                </a:solidFill>
              </a:rPr>
            </a:br>
            <a:endParaRPr lang="en-GB" sz="2800" dirty="0">
              <a:solidFill>
                <a:schemeClr val="bg1"/>
              </a:solidFill>
            </a:endParaRPr>
          </a:p>
        </p:txBody>
      </p:sp>
      <p:pic>
        <p:nvPicPr>
          <p:cNvPr id="9" name="Graphic 8">
            <a:extLst>
              <a:ext uri="{FF2B5EF4-FFF2-40B4-BE49-F238E27FC236}">
                <a16:creationId xmlns:a16="http://schemas.microsoft.com/office/drawing/2014/main" id="{CE4D4723-1C79-6B58-BB4F-705F4AE29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2" name="TextBox 11">
            <a:extLst>
              <a:ext uri="{FF2B5EF4-FFF2-40B4-BE49-F238E27FC236}">
                <a16:creationId xmlns:a16="http://schemas.microsoft.com/office/drawing/2014/main" id="{4B690D05-1757-4210-BB23-70D5BBE0E669}"/>
              </a:ext>
            </a:extLst>
          </p:cNvPr>
          <p:cNvSpPr txBox="1"/>
          <p:nvPr/>
        </p:nvSpPr>
        <p:spPr>
          <a:xfrm>
            <a:off x="369859" y="1974257"/>
            <a:ext cx="10569753" cy="22467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800" b="0" i="0" u="none" strike="noStrike" cap="none" spc="0" normalizeH="0" baseline="0" dirty="0">
                <a:ln>
                  <a:noFill/>
                </a:ln>
                <a:solidFill>
                  <a:srgbClr val="000000"/>
                </a:solidFill>
                <a:effectLst/>
                <a:uFillTx/>
                <a:latin typeface="Avenir LT Std 35 Light" panose="020B0402020203020204" pitchFamily="34" charset="0"/>
                <a:sym typeface="Calibri"/>
              </a:rPr>
              <a:t>Parent-Pupil Matched Administrative Dataset</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latin typeface="Avenir LT Std 35 Light" panose="020B0402020203020204" pitchFamily="34" charset="0"/>
              </a:rPr>
              <a:t>Not (yet) available to external researchers</a:t>
            </a:r>
            <a:endParaRPr kumimoji="0" lang="en-GB" sz="2800" b="0" i="0" u="none" strike="noStrike" cap="none" spc="0" normalizeH="0" baseline="0" dirty="0">
              <a:ln>
                <a:noFill/>
              </a:ln>
              <a:solidFill>
                <a:srgbClr val="000000"/>
              </a:solidFill>
              <a:effectLst/>
              <a:uFillTx/>
              <a:latin typeface="Avenir LT Std 35 Light" panose="020B0402020203020204" pitchFamily="34" charset="0"/>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latin typeface="Avenir LT Std 35 Light" panose="020B0402020203020204" pitchFamily="34" charset="0"/>
              </a:rPr>
              <a:t>Linked pupils (NPD) to parents’ tax credit and income data</a:t>
            </a:r>
          </a:p>
          <a:p>
            <a:pPr marL="87313" lvl="8" indent="0"/>
            <a:endParaRPr lang="en-US" sz="2800" dirty="0">
              <a:latin typeface="Avenir LT Std 35 Light" panose="020B0402020203020204" pitchFamily="34" charset="0"/>
            </a:endParaRPr>
          </a:p>
          <a:p>
            <a:pPr marL="87313" lvl="8" indent="0"/>
            <a:endParaRPr lang="en-US" sz="2800" dirty="0">
              <a:latin typeface="Avenir LT Std 35 Light" panose="020B0402020203020204" pitchFamily="34" charset="0"/>
            </a:endParaRPr>
          </a:p>
        </p:txBody>
      </p:sp>
      <p:pic>
        <p:nvPicPr>
          <p:cNvPr id="13" name="Picture 12">
            <a:extLst>
              <a:ext uri="{FF2B5EF4-FFF2-40B4-BE49-F238E27FC236}">
                <a16:creationId xmlns:a16="http://schemas.microsoft.com/office/drawing/2014/main" id="{58C36392-8E1C-493B-8666-64BCCB31313B}"/>
              </a:ext>
            </a:extLst>
          </p:cNvPr>
          <p:cNvPicPr>
            <a:picLocks noChangeAspect="1"/>
          </p:cNvPicPr>
          <p:nvPr/>
        </p:nvPicPr>
        <p:blipFill>
          <a:blip r:embed="rId5"/>
          <a:stretch>
            <a:fillRect/>
          </a:stretch>
        </p:blipFill>
        <p:spPr>
          <a:xfrm>
            <a:off x="1969218" y="3571337"/>
            <a:ext cx="7371034" cy="3130470"/>
          </a:xfrm>
          <a:prstGeom prst="rect">
            <a:avLst/>
          </a:prstGeom>
        </p:spPr>
      </p:pic>
    </p:spTree>
    <p:extLst>
      <p:ext uri="{BB962C8B-B14F-4D97-AF65-F5344CB8AC3E}">
        <p14:creationId xmlns:p14="http://schemas.microsoft.com/office/powerpoint/2010/main" val="1453266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E07598-C54E-F8CE-C3C4-E5B2B63AD78D}"/>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A0A0387-8851-466F-4A91-93A94CC28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985F393C-129B-2236-EAB7-832304350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AED930C8-8706-8FF7-B1A8-4C3E672DC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B9B7399-86AA-CBF5-EACD-704A68DB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0C7125A6-9253-33C2-6714-E8DDF70EC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BDC78E6-916D-ED2F-CE83-E416402A310F}"/>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Note on measures outside LEO</a:t>
            </a:r>
          </a:p>
        </p:txBody>
      </p:sp>
      <p:sp>
        <p:nvSpPr>
          <p:cNvPr id="5" name="Content Placeholder 4">
            <a:extLst>
              <a:ext uri="{FF2B5EF4-FFF2-40B4-BE49-F238E27FC236}">
                <a16:creationId xmlns:a16="http://schemas.microsoft.com/office/drawing/2014/main" id="{11D6F9CE-026C-5D8C-7F16-C29291F94B38}"/>
              </a:ext>
            </a:extLst>
          </p:cNvPr>
          <p:cNvSpPr>
            <a:spLocks noGrp="1"/>
          </p:cNvSpPr>
          <p:nvPr>
            <p:ph idx="1"/>
          </p:nvPr>
        </p:nvSpPr>
        <p:spPr>
          <a:xfrm>
            <a:off x="650058" y="2000504"/>
            <a:ext cx="11080388" cy="4173873"/>
          </a:xfrm>
        </p:spPr>
        <p:txBody>
          <a:bodyPr anchor="ctr">
            <a:noAutofit/>
          </a:bodyPr>
          <a:lstStyle/>
          <a:p>
            <a:pPr>
              <a:lnSpc>
                <a:spcPct val="110000"/>
              </a:lnSpc>
            </a:pPr>
            <a:r>
              <a:rPr lang="en-GB" sz="2000" dirty="0">
                <a:cs typeface="Arial" panose="020B0604020202020204" pitchFamily="34" charset="0"/>
              </a:rPr>
              <a:t>Sutton Trust challenged on use of NS-SEC (National Statistics Socio-economic Classification): responded with </a:t>
            </a:r>
            <a:r>
              <a:rPr lang="en-GB" sz="2000" dirty="0">
                <a:cs typeface="Arial" panose="020B0604020202020204" pitchFamily="34" charset="0"/>
                <a:hlinkClick r:id="rId3"/>
              </a:rPr>
              <a:t>How we measured disadvantage in our research on the medical profession (Unequal Treatment, 2025)</a:t>
            </a:r>
            <a:r>
              <a:rPr lang="en-GB" sz="2000" dirty="0">
                <a:cs typeface="Arial" panose="020B0604020202020204" pitchFamily="34" charset="0"/>
              </a:rPr>
              <a:t>. </a:t>
            </a:r>
          </a:p>
          <a:p>
            <a:pPr>
              <a:lnSpc>
                <a:spcPct val="110000"/>
              </a:lnSpc>
            </a:pPr>
            <a:r>
              <a:rPr lang="en-GB" sz="2000" dirty="0">
                <a:cs typeface="Arial" panose="020B0604020202020204" pitchFamily="34" charset="0"/>
              </a:rPr>
              <a:t>Drawing on </a:t>
            </a:r>
            <a:r>
              <a:rPr lang="en-GB" sz="2000" dirty="0">
                <a:cs typeface="Arial" panose="020B0604020202020204" pitchFamily="34" charset="0"/>
                <a:hlinkClick r:id="rId4"/>
              </a:rPr>
              <a:t>Social Mobility Commission advice to employers</a:t>
            </a:r>
            <a:r>
              <a:rPr lang="en-GB" sz="2000" dirty="0">
                <a:cs typeface="Arial" panose="020B0604020202020204" pitchFamily="34" charset="0"/>
              </a:rPr>
              <a:t>. Questions/measures cover:</a:t>
            </a:r>
          </a:p>
          <a:p>
            <a:pPr>
              <a:lnSpc>
                <a:spcPct val="110000"/>
              </a:lnSpc>
              <a:buFontTx/>
              <a:buChar char="-"/>
            </a:pPr>
            <a:r>
              <a:rPr lang="en-GB" sz="2000" dirty="0">
                <a:cs typeface="Arial" panose="020B0604020202020204" pitchFamily="34" charset="0"/>
              </a:rPr>
              <a:t>Parental occupation, which draws on NS-SEC to provide a distribution of SEB groups</a:t>
            </a:r>
          </a:p>
          <a:p>
            <a:pPr>
              <a:lnSpc>
                <a:spcPct val="110000"/>
              </a:lnSpc>
              <a:buFontTx/>
              <a:buChar char="-"/>
            </a:pPr>
            <a:r>
              <a:rPr lang="en-GB" sz="2000" dirty="0">
                <a:cs typeface="Arial" panose="020B0604020202020204" pitchFamily="34" charset="0"/>
              </a:rPr>
              <a:t>Type of school attended (‘economic and cultural advantage’)</a:t>
            </a:r>
          </a:p>
          <a:p>
            <a:pPr>
              <a:lnSpc>
                <a:spcPct val="110000"/>
              </a:lnSpc>
              <a:buFontTx/>
              <a:buChar char="-"/>
            </a:pPr>
            <a:r>
              <a:rPr lang="en-GB" sz="2000" dirty="0">
                <a:cs typeface="Arial" panose="020B0604020202020204" pitchFamily="34" charset="0"/>
              </a:rPr>
              <a:t>FSM eligibility (‘extreme economic disadvantage’)</a:t>
            </a:r>
          </a:p>
          <a:p>
            <a:pPr>
              <a:lnSpc>
                <a:spcPct val="110000"/>
              </a:lnSpc>
              <a:buFontTx/>
              <a:buChar char="-"/>
            </a:pPr>
            <a:r>
              <a:rPr lang="en-GB" sz="2000" dirty="0">
                <a:cs typeface="Arial" panose="020B0604020202020204" pitchFamily="34" charset="0"/>
              </a:rPr>
              <a:t>Highest parental qualification (‘educational advantage’)</a:t>
            </a:r>
          </a:p>
          <a:p>
            <a:pPr>
              <a:lnSpc>
                <a:spcPct val="110000"/>
              </a:lnSpc>
              <a:buFontTx/>
              <a:buChar char="-"/>
            </a:pPr>
            <a:r>
              <a:rPr lang="en-GB" sz="2000" b="1" dirty="0">
                <a:cs typeface="Arial" panose="020B0604020202020204" pitchFamily="34" charset="0"/>
              </a:rPr>
              <a:t>Parental occupation is in HESA data, but many of most disadvantaged therefore not covered.</a:t>
            </a:r>
          </a:p>
        </p:txBody>
      </p:sp>
      <p:pic>
        <p:nvPicPr>
          <p:cNvPr id="9" name="Graphic 8">
            <a:extLst>
              <a:ext uri="{FF2B5EF4-FFF2-40B4-BE49-F238E27FC236}">
                <a16:creationId xmlns:a16="http://schemas.microsoft.com/office/drawing/2014/main" id="{AA14B7C0-E4FF-86E9-D74D-3A1953B11F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4115760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68A97-7C32-6DAC-1CE4-35DBAD91D60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82DE82A-E6DF-6FB8-668B-F664F2EFE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4A0AAEEB-89D6-B119-58EA-F86E5FABA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2165B157-4764-7A37-D761-F1D12263DF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33EE322-AB88-80AB-1696-D1EC3BC5D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7221DD15-EF57-AAA6-1E88-D5812C5F0B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A425FF8-9A9E-ADA1-0375-9138193F46C9}"/>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Note on measures outside LEO</a:t>
            </a:r>
          </a:p>
        </p:txBody>
      </p:sp>
      <p:sp>
        <p:nvSpPr>
          <p:cNvPr id="5" name="Content Placeholder 4">
            <a:extLst>
              <a:ext uri="{FF2B5EF4-FFF2-40B4-BE49-F238E27FC236}">
                <a16:creationId xmlns:a16="http://schemas.microsoft.com/office/drawing/2014/main" id="{52C031E9-8501-D177-3880-045FA00A2E0D}"/>
              </a:ext>
            </a:extLst>
          </p:cNvPr>
          <p:cNvSpPr>
            <a:spLocks noGrp="1"/>
          </p:cNvSpPr>
          <p:nvPr>
            <p:ph idx="1"/>
          </p:nvPr>
        </p:nvSpPr>
        <p:spPr>
          <a:xfrm>
            <a:off x="650058" y="2000504"/>
            <a:ext cx="10891879" cy="4146295"/>
          </a:xfrm>
        </p:spPr>
        <p:txBody>
          <a:bodyPr anchor="ctr">
            <a:noAutofit/>
          </a:bodyPr>
          <a:lstStyle/>
          <a:p>
            <a:pPr>
              <a:lnSpc>
                <a:spcPct val="110000"/>
              </a:lnSpc>
            </a:pPr>
            <a:r>
              <a:rPr lang="en-GB" sz="2200" dirty="0">
                <a:cs typeface="Arial" panose="020B0604020202020204" pitchFamily="34" charset="0"/>
              </a:rPr>
              <a:t>Research on intergenerational transfer of social disadvantage using NS-SEC possible with the Office for National Statistics Longitudinal Study (ON-LS). </a:t>
            </a:r>
          </a:p>
          <a:p>
            <a:pPr>
              <a:lnSpc>
                <a:spcPct val="110000"/>
              </a:lnSpc>
            </a:pPr>
            <a:r>
              <a:rPr lang="en-US" sz="2200" dirty="0">
                <a:cs typeface="Arial" panose="020B0604020202020204" pitchFamily="34" charset="0"/>
              </a:rPr>
              <a:t>This allows research into social mobility that does not rely on indicators from school data and allows consideration of spatial (geographic) mobility (where IMD is less useful). </a:t>
            </a:r>
          </a:p>
          <a:p>
            <a:pPr>
              <a:lnSpc>
                <a:spcPct val="110000"/>
              </a:lnSpc>
            </a:pPr>
            <a:r>
              <a:rPr lang="en-US" sz="2200" dirty="0">
                <a:cs typeface="Arial" panose="020B0604020202020204" pitchFamily="34" charset="0"/>
              </a:rPr>
              <a:t>See for instance, </a:t>
            </a:r>
            <a:r>
              <a:rPr lang="en-US" sz="2200" dirty="0">
                <a:cs typeface="Arial" panose="020B0604020202020204" pitchFamily="34" charset="0"/>
                <a:hlinkClick r:id="rId3"/>
              </a:rPr>
              <a:t>Spatial and social mobility in England and Wales: A sub-national analysis of differences and trends over time</a:t>
            </a:r>
            <a:r>
              <a:rPr lang="en-US" sz="2200" dirty="0">
                <a:cs typeface="Arial" panose="020B0604020202020204" pitchFamily="34" charset="0"/>
              </a:rPr>
              <a:t>.</a:t>
            </a:r>
          </a:p>
          <a:p>
            <a:pPr>
              <a:lnSpc>
                <a:spcPct val="110000"/>
              </a:lnSpc>
            </a:pPr>
            <a:r>
              <a:rPr lang="en-GB" sz="2200" dirty="0">
                <a:cs typeface="Arial" panose="020B0604020202020204" pitchFamily="34" charset="0"/>
              </a:rPr>
              <a:t>Studying spatial mobility by social background in LEO is challenging, but a Geography Table has recently been added. </a:t>
            </a:r>
          </a:p>
        </p:txBody>
      </p:sp>
      <p:pic>
        <p:nvPicPr>
          <p:cNvPr id="9" name="Graphic 8">
            <a:extLst>
              <a:ext uri="{FF2B5EF4-FFF2-40B4-BE49-F238E27FC236}">
                <a16:creationId xmlns:a16="http://schemas.microsoft.com/office/drawing/2014/main" id="{853BAC9F-D9FF-91F1-17DD-39B7F8A201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98499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ECEA1-DB21-71C7-D761-F4F4113F0599}"/>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C9A18CB-2AE4-A069-DF89-B8E4CA372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C48861-EB7D-24A3-E45C-E74DC19DC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71926E-FC73-6468-736D-3F5CBD4E7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B7F1D20-3144-8DBD-FE8C-4DC2DFDB3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877486B-F025-33D3-12A2-456348583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4788F-E784-5B24-4D9A-BB9797AD8728}"/>
              </a:ext>
            </a:extLst>
          </p:cNvPr>
          <p:cNvSpPr>
            <a:spLocks noGrp="1"/>
          </p:cNvSpPr>
          <p:nvPr>
            <p:ph type="title"/>
          </p:nvPr>
        </p:nvSpPr>
        <p:spPr>
          <a:xfrm>
            <a:off x="554304" y="278535"/>
            <a:ext cx="9895951" cy="1033669"/>
          </a:xfrm>
        </p:spPr>
        <p:txBody>
          <a:bodyPr>
            <a:normAutofit/>
          </a:bodyPr>
          <a:lstStyle/>
          <a:p>
            <a:r>
              <a:rPr lang="en-US" sz="4000" dirty="0">
                <a:solidFill>
                  <a:srgbClr val="FFFFFF"/>
                </a:solidFill>
              </a:rPr>
              <a:t>Youth Transitions Resource Hub</a:t>
            </a:r>
            <a:endParaRPr lang="en-GB" sz="4000" dirty="0">
              <a:solidFill>
                <a:srgbClr val="FFFFFF"/>
              </a:solidFill>
            </a:endParaRPr>
          </a:p>
        </p:txBody>
      </p:sp>
      <p:pic>
        <p:nvPicPr>
          <p:cNvPr id="9" name="Graphic 8">
            <a:extLst>
              <a:ext uri="{FF2B5EF4-FFF2-40B4-BE49-F238E27FC236}">
                <a16:creationId xmlns:a16="http://schemas.microsoft.com/office/drawing/2014/main" id="{CF4ECDE3-04D8-CCA0-73F7-BC9654B92E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0" name="Content Placeholder 4">
            <a:extLst>
              <a:ext uri="{FF2B5EF4-FFF2-40B4-BE49-F238E27FC236}">
                <a16:creationId xmlns:a16="http://schemas.microsoft.com/office/drawing/2014/main" id="{A353660E-E5E2-0C2E-1C06-CE31EBEC89E8}"/>
              </a:ext>
            </a:extLst>
          </p:cNvPr>
          <p:cNvSpPr>
            <a:spLocks noGrp="1"/>
          </p:cNvSpPr>
          <p:nvPr>
            <p:ph idx="1"/>
          </p:nvPr>
        </p:nvSpPr>
        <p:spPr>
          <a:xfrm>
            <a:off x="554304" y="1705767"/>
            <a:ext cx="10891879" cy="2586833"/>
          </a:xfrm>
        </p:spPr>
        <p:txBody>
          <a:bodyPr anchor="ctr">
            <a:normAutofit/>
          </a:bodyPr>
          <a:lstStyle/>
          <a:p>
            <a:pPr marL="0" indent="0">
              <a:lnSpc>
                <a:spcPct val="110000"/>
              </a:lnSpc>
              <a:buNone/>
            </a:pPr>
            <a:r>
              <a:rPr lang="en-US" sz="2200" dirty="0">
                <a:latin typeface="Arial" panose="020B0604020202020204" pitchFamily="34" charset="0"/>
                <a:cs typeface="Arial" panose="020B0604020202020204" pitchFamily="34" charset="0"/>
                <a:hlinkClick r:id="rId5"/>
              </a:rPr>
              <a:t>https://github.com/Youth-Transitions/resources/wiki</a:t>
            </a:r>
            <a:r>
              <a:rPr lang="en-US" sz="2200" dirty="0">
                <a:latin typeface="Arial" panose="020B0604020202020204" pitchFamily="34" charset="0"/>
                <a:cs typeface="Arial" panose="020B0604020202020204" pitchFamily="34" charset="0"/>
              </a:rPr>
              <a:t> </a:t>
            </a:r>
          </a:p>
          <a:p>
            <a:pPr>
              <a:lnSpc>
                <a:spcPct val="110000"/>
              </a:lnSpc>
            </a:pPr>
            <a:r>
              <a:rPr lang="en-US" sz="2200" dirty="0">
                <a:latin typeface="Arial" panose="020B0604020202020204" pitchFamily="34" charset="0"/>
                <a:cs typeface="Arial" panose="020B0604020202020204" pitchFamily="34" charset="0"/>
              </a:rPr>
              <a:t>A guide and example scripts to set up LEO to study post-16 activities</a:t>
            </a:r>
          </a:p>
          <a:p>
            <a:pPr>
              <a:lnSpc>
                <a:spcPct val="110000"/>
              </a:lnSpc>
            </a:pPr>
            <a:r>
              <a:rPr lang="en-US" sz="2200" dirty="0">
                <a:latin typeface="Arial" panose="020B0604020202020204" pitchFamily="34" charset="0"/>
                <a:cs typeface="Arial" panose="020B0604020202020204" pitchFamily="34" charset="0"/>
              </a:rPr>
              <a:t>Calculates the activity measures used in this presentation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66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FD4B9D-43C6-6125-3272-6599A50B82D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C393B75-4691-7510-4131-42108906B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89B6CED2-8B1E-A63F-ACDE-4C144ADED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958409B7-FC9B-3A57-8078-9272176D4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9E3D141F-C15E-D990-740A-2DB763D4C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8C135587-C500-F2AC-6D94-ACE60A42F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C39B6B6-525C-AE35-135D-0B605B2B96EF}"/>
              </a:ext>
            </a:extLst>
          </p:cNvPr>
          <p:cNvSpPr>
            <a:spLocks noGrp="1"/>
          </p:cNvSpPr>
          <p:nvPr>
            <p:ph type="title"/>
          </p:nvPr>
        </p:nvSpPr>
        <p:spPr>
          <a:xfrm>
            <a:off x="226423" y="278535"/>
            <a:ext cx="8917578" cy="1033669"/>
          </a:xfrm>
        </p:spPr>
        <p:txBody>
          <a:bodyPr>
            <a:normAutofit/>
          </a:bodyPr>
          <a:lstStyle/>
          <a:p>
            <a:r>
              <a:rPr lang="en-GB" sz="4000" dirty="0">
                <a:solidFill>
                  <a:srgbClr val="FFFFFF"/>
                </a:solidFill>
              </a:rPr>
              <a:t>Free School Meal indicators in LEO (NPD)</a:t>
            </a:r>
          </a:p>
        </p:txBody>
      </p:sp>
      <p:sp>
        <p:nvSpPr>
          <p:cNvPr id="5" name="Content Placeholder 4">
            <a:extLst>
              <a:ext uri="{FF2B5EF4-FFF2-40B4-BE49-F238E27FC236}">
                <a16:creationId xmlns:a16="http://schemas.microsoft.com/office/drawing/2014/main" id="{0CCC13C4-A6FC-2E26-0EBB-7C95553F9AAA}"/>
              </a:ext>
            </a:extLst>
          </p:cNvPr>
          <p:cNvSpPr>
            <a:spLocks noGrp="1"/>
          </p:cNvSpPr>
          <p:nvPr>
            <p:ph idx="1"/>
          </p:nvPr>
        </p:nvSpPr>
        <p:spPr>
          <a:xfrm>
            <a:off x="459351" y="1885278"/>
            <a:ext cx="11047524" cy="4811613"/>
          </a:xfrm>
        </p:spPr>
        <p:txBody>
          <a:bodyPr anchor="ctr">
            <a:normAutofit fontScale="62500" lnSpcReduction="20000"/>
          </a:bodyPr>
          <a:lstStyle/>
          <a:p>
            <a:pPr>
              <a:lnSpc>
                <a:spcPct val="110000"/>
              </a:lnSpc>
            </a:pPr>
            <a:r>
              <a:rPr lang="en-GB" sz="3500" dirty="0">
                <a:latin typeface="Arial" panose="020B0604020202020204" pitchFamily="34" charset="0"/>
                <a:cs typeface="Arial" panose="020B0604020202020204" pitchFamily="34" charset="0"/>
              </a:rPr>
              <a:t>We consider approaches that are suitable for cohorts which left school before 2018. From that point, FSM eligibility affected by transitional protections (from the introduction of Universal Credit).</a:t>
            </a:r>
          </a:p>
          <a:p>
            <a:pPr>
              <a:lnSpc>
                <a:spcPct val="110000"/>
              </a:lnSpc>
            </a:pPr>
            <a:r>
              <a:rPr lang="en-GB" sz="3500" dirty="0">
                <a:latin typeface="Arial" panose="020B0604020202020204" pitchFamily="34" charset="0"/>
                <a:cs typeface="Arial" panose="020B0604020202020204" pitchFamily="34" charset="0"/>
              </a:rPr>
              <a:t>From 2018 FSM eligibility "protected" until pupils left school - pupils can ‘flow onto’ FSM but not ‘flow off’ (unless they leave school). This ends in Summer 2026. </a:t>
            </a:r>
          </a:p>
          <a:p>
            <a:pPr>
              <a:lnSpc>
                <a:spcPct val="110000"/>
              </a:lnSpc>
            </a:pPr>
            <a:endParaRPr lang="en-GB" sz="1300" dirty="0">
              <a:latin typeface="Arial" panose="020B0604020202020204" pitchFamily="34" charset="0"/>
              <a:cs typeface="Arial" panose="020B0604020202020204" pitchFamily="34" charset="0"/>
            </a:endParaRPr>
          </a:p>
          <a:p>
            <a:pPr>
              <a:lnSpc>
                <a:spcPct val="110000"/>
              </a:lnSpc>
            </a:pPr>
            <a:r>
              <a:rPr lang="en-GB" sz="3500" dirty="0">
                <a:latin typeface="Arial" panose="020B0604020202020204" pitchFamily="34" charset="0"/>
                <a:cs typeface="Arial" panose="020B0604020202020204" pitchFamily="34" charset="0"/>
              </a:rPr>
              <a:t>NPD School Census has (almost) complete coverage of pupils in state-funded education in England (State-funded schools and state-funded alternative provision).</a:t>
            </a:r>
          </a:p>
          <a:p>
            <a:pPr>
              <a:lnSpc>
                <a:spcPct val="110000"/>
              </a:lnSpc>
            </a:pPr>
            <a:r>
              <a:rPr lang="en-GB" sz="3500" dirty="0">
                <a:latin typeface="Arial" panose="020B0604020202020204" pitchFamily="34" charset="0"/>
                <a:cs typeface="Arial" panose="020B0604020202020204" pitchFamily="34" charset="0"/>
              </a:rPr>
              <a:t>If population of interest is state school pupils in England in year turn 16 (KS4), current year FSM eligibility is value of </a:t>
            </a:r>
            <a:r>
              <a:rPr lang="en-GB" sz="3500" i="1" dirty="0" err="1">
                <a:latin typeface="Arial" panose="020B0604020202020204" pitchFamily="34" charset="0"/>
                <a:cs typeface="Arial" panose="020B0604020202020204" pitchFamily="34" charset="0"/>
              </a:rPr>
              <a:t>FSMeligible</a:t>
            </a:r>
            <a:r>
              <a:rPr lang="en-GB" sz="3500" dirty="0">
                <a:latin typeface="Arial" panose="020B0604020202020204" pitchFamily="34" charset="0"/>
                <a:cs typeface="Arial" panose="020B0604020202020204" pitchFamily="34" charset="0"/>
              </a:rPr>
              <a:t> recorded in January School Census in year turn 16.</a:t>
            </a:r>
          </a:p>
          <a:p>
            <a:pPr>
              <a:lnSpc>
                <a:spcPct val="110000"/>
              </a:lnSpc>
            </a:pPr>
            <a:r>
              <a:rPr lang="en-GB" sz="3500" dirty="0">
                <a:latin typeface="Arial" panose="020B0604020202020204" pitchFamily="34" charset="0"/>
                <a:cs typeface="Arial" panose="020B0604020202020204" pitchFamily="34" charset="0"/>
              </a:rPr>
              <a:t>To create measures that reflect eligibility over multiple years, termly FSM eligibility flags are available from Jan. 2007 and annual flags for years 2002-2006.</a:t>
            </a:r>
          </a:p>
        </p:txBody>
      </p:sp>
      <p:pic>
        <p:nvPicPr>
          <p:cNvPr id="9" name="Graphic 8">
            <a:extLst>
              <a:ext uri="{FF2B5EF4-FFF2-40B4-BE49-F238E27FC236}">
                <a16:creationId xmlns:a16="http://schemas.microsoft.com/office/drawing/2014/main" id="{758B375D-D777-A368-D0C3-982AFA6233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4051170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805EE-4C59-B59B-7855-4A03F6EF9A4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2991B42-F32A-20AB-DF35-F8FECB15A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A894390C-9FB1-4738-CE7C-159BDAB42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7D0AB746-4702-8B40-54E5-3F0BB158F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6F43D5A-327B-5A2E-1843-59BCEA5D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63C9BF0-0EB9-7AF1-597F-AC8C58DD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9F36CFC-331C-DC6D-9380-B0D767EFB442}"/>
              </a:ext>
            </a:extLst>
          </p:cNvPr>
          <p:cNvSpPr>
            <a:spLocks noGrp="1"/>
          </p:cNvSpPr>
          <p:nvPr>
            <p:ph type="title"/>
          </p:nvPr>
        </p:nvSpPr>
        <p:spPr>
          <a:xfrm>
            <a:off x="339634" y="278535"/>
            <a:ext cx="8804367" cy="1033669"/>
          </a:xfrm>
        </p:spPr>
        <p:txBody>
          <a:bodyPr>
            <a:normAutofit/>
          </a:bodyPr>
          <a:lstStyle/>
          <a:p>
            <a:r>
              <a:rPr lang="en-GB" sz="4000" dirty="0">
                <a:solidFill>
                  <a:srgbClr val="FFFFFF"/>
                </a:solidFill>
              </a:rPr>
              <a:t>Free School Meal indicators in LEO (NPD)</a:t>
            </a:r>
          </a:p>
        </p:txBody>
      </p:sp>
      <p:sp>
        <p:nvSpPr>
          <p:cNvPr id="5" name="Content Placeholder 4">
            <a:extLst>
              <a:ext uri="{FF2B5EF4-FFF2-40B4-BE49-F238E27FC236}">
                <a16:creationId xmlns:a16="http://schemas.microsoft.com/office/drawing/2014/main" id="{F8544D01-5EC7-FC0C-13C3-E4B8C2003C6D}"/>
              </a:ext>
            </a:extLst>
          </p:cNvPr>
          <p:cNvSpPr>
            <a:spLocks noGrp="1"/>
          </p:cNvSpPr>
          <p:nvPr>
            <p:ph idx="1"/>
          </p:nvPr>
        </p:nvSpPr>
        <p:spPr>
          <a:xfrm>
            <a:off x="459350" y="1869276"/>
            <a:ext cx="10565701" cy="4710189"/>
          </a:xfrm>
        </p:spPr>
        <p:txBody>
          <a:bodyPr anchor="ctr">
            <a:normAutofit/>
          </a:bodyPr>
          <a:lstStyle/>
          <a:p>
            <a:pPr>
              <a:lnSpc>
                <a:spcPct val="110000"/>
              </a:lnSpc>
            </a:pPr>
            <a:r>
              <a:rPr lang="en-GB" sz="2000" dirty="0">
                <a:latin typeface="Arial" panose="020B0604020202020204" pitchFamily="34" charset="0"/>
                <a:cs typeface="Arial" panose="020B0604020202020204" pitchFamily="34" charset="0"/>
              </a:rPr>
              <a:t>Census data in LEO is provided as one table per term per year - first step is to merge these files into a single table. </a:t>
            </a:r>
          </a:p>
          <a:p>
            <a:pPr>
              <a:lnSpc>
                <a:spcPct val="110000"/>
              </a:lnSpc>
            </a:pPr>
            <a:r>
              <a:rPr lang="en-GB" sz="2000" dirty="0">
                <a:latin typeface="Arial" panose="020B0604020202020204" pitchFamily="34" charset="0"/>
                <a:cs typeface="Arial" panose="020B0604020202020204" pitchFamily="34" charset="0"/>
              </a:rPr>
              <a:t>For each pupil in the population of interest, can then calculate the percentage of School Census records in which they are recorded as eligible for free school meals. </a:t>
            </a:r>
          </a:p>
          <a:p>
            <a:pPr>
              <a:lnSpc>
                <a:spcPct val="110000"/>
              </a:lnSpc>
            </a:pPr>
            <a:r>
              <a:rPr lang="en-GB" sz="2000" dirty="0">
                <a:latin typeface="Arial" panose="020B0604020202020204" pitchFamily="34" charset="0"/>
                <a:cs typeface="Arial" panose="020B0604020202020204" pitchFamily="34" charset="0"/>
              </a:rPr>
              <a:t>Limit the scope of the calculation to years in which they are assumed to be in compulsory schooling (i.e. from Reception to Year 11).</a:t>
            </a:r>
          </a:p>
          <a:p>
            <a:pPr>
              <a:lnSpc>
                <a:spcPct val="110000"/>
              </a:lnSpc>
            </a:pPr>
            <a:endParaRPr lang="en-GB" sz="2000" dirty="0">
              <a:solidFill>
                <a:srgbClr val="FF0000"/>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62B5F356-EADC-8607-85DF-4EE30F38A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81155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805EE-4C59-B59B-7855-4A03F6EF9A4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2991B42-F32A-20AB-DF35-F8FECB15A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A894390C-9FB1-4738-CE7C-159BDAB42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7D0AB746-4702-8B40-54E5-3F0BB158F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6F43D5A-327B-5A2E-1843-59BCEA5D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63C9BF0-0EB9-7AF1-597F-AC8C58DD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9F36CFC-331C-DC6D-9380-B0D767EFB442}"/>
              </a:ext>
            </a:extLst>
          </p:cNvPr>
          <p:cNvSpPr>
            <a:spLocks noGrp="1"/>
          </p:cNvSpPr>
          <p:nvPr>
            <p:ph type="title"/>
          </p:nvPr>
        </p:nvSpPr>
        <p:spPr>
          <a:xfrm>
            <a:off x="339634" y="278535"/>
            <a:ext cx="8804367" cy="1033669"/>
          </a:xfrm>
        </p:spPr>
        <p:txBody>
          <a:bodyPr>
            <a:normAutofit/>
          </a:bodyPr>
          <a:lstStyle/>
          <a:p>
            <a:r>
              <a:rPr lang="en-GB" sz="4000" dirty="0">
                <a:solidFill>
                  <a:srgbClr val="FFFFFF"/>
                </a:solidFill>
              </a:rPr>
              <a:t>Example</a:t>
            </a:r>
          </a:p>
        </p:txBody>
      </p:sp>
      <p:pic>
        <p:nvPicPr>
          <p:cNvPr id="9" name="Graphic 8">
            <a:extLst>
              <a:ext uri="{FF2B5EF4-FFF2-40B4-BE49-F238E27FC236}">
                <a16:creationId xmlns:a16="http://schemas.microsoft.com/office/drawing/2014/main" id="{62B5F356-EADC-8607-85DF-4EE30F38A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graphicFrame>
        <p:nvGraphicFramePr>
          <p:cNvPr id="6" name="Content Placeholder 5">
            <a:extLst>
              <a:ext uri="{FF2B5EF4-FFF2-40B4-BE49-F238E27FC236}">
                <a16:creationId xmlns:a16="http://schemas.microsoft.com/office/drawing/2014/main" id="{B785F11D-0E01-4759-98FC-A795024B58A1}"/>
              </a:ext>
            </a:extLst>
          </p:cNvPr>
          <p:cNvGraphicFramePr>
            <a:graphicFrameLocks noGrp="1"/>
          </p:cNvGraphicFramePr>
          <p:nvPr>
            <p:ph idx="1"/>
            <p:extLst>
              <p:ext uri="{D42A27DB-BD31-4B8C-83A1-F6EECF244321}">
                <p14:modId xmlns:p14="http://schemas.microsoft.com/office/powerpoint/2010/main" val="2223547631"/>
              </p:ext>
            </p:extLst>
          </p:nvPr>
        </p:nvGraphicFramePr>
        <p:xfrm>
          <a:off x="640602" y="2299026"/>
          <a:ext cx="8927127" cy="3653533"/>
        </p:xfrm>
        <a:graphic>
          <a:graphicData uri="http://schemas.openxmlformats.org/drawingml/2006/table">
            <a:tbl>
              <a:tblPr>
                <a:tableStyleId>{00A15C55-8517-42AA-B614-E9B94910E393}</a:tableStyleId>
              </a:tblPr>
              <a:tblGrid>
                <a:gridCol w="2690367">
                  <a:extLst>
                    <a:ext uri="{9D8B030D-6E8A-4147-A177-3AD203B41FA5}">
                      <a16:colId xmlns:a16="http://schemas.microsoft.com/office/drawing/2014/main" val="2960043185"/>
                    </a:ext>
                  </a:extLst>
                </a:gridCol>
                <a:gridCol w="1247352">
                  <a:extLst>
                    <a:ext uri="{9D8B030D-6E8A-4147-A177-3AD203B41FA5}">
                      <a16:colId xmlns:a16="http://schemas.microsoft.com/office/drawing/2014/main" val="2798197801"/>
                    </a:ext>
                  </a:extLst>
                </a:gridCol>
                <a:gridCol w="1247352">
                  <a:extLst>
                    <a:ext uri="{9D8B030D-6E8A-4147-A177-3AD203B41FA5}">
                      <a16:colId xmlns:a16="http://schemas.microsoft.com/office/drawing/2014/main" val="3211253216"/>
                    </a:ext>
                  </a:extLst>
                </a:gridCol>
                <a:gridCol w="1247352">
                  <a:extLst>
                    <a:ext uri="{9D8B030D-6E8A-4147-A177-3AD203B41FA5}">
                      <a16:colId xmlns:a16="http://schemas.microsoft.com/office/drawing/2014/main" val="2331907325"/>
                    </a:ext>
                  </a:extLst>
                </a:gridCol>
                <a:gridCol w="1247352">
                  <a:extLst>
                    <a:ext uri="{9D8B030D-6E8A-4147-A177-3AD203B41FA5}">
                      <a16:colId xmlns:a16="http://schemas.microsoft.com/office/drawing/2014/main" val="2151946838"/>
                    </a:ext>
                  </a:extLst>
                </a:gridCol>
                <a:gridCol w="1247352">
                  <a:extLst>
                    <a:ext uri="{9D8B030D-6E8A-4147-A177-3AD203B41FA5}">
                      <a16:colId xmlns:a16="http://schemas.microsoft.com/office/drawing/2014/main" val="4237909196"/>
                    </a:ext>
                  </a:extLst>
                </a:gridCol>
              </a:tblGrid>
              <a:tr h="281041">
                <a:tc>
                  <a:txBody>
                    <a:bodyPr/>
                    <a:lstStyle/>
                    <a:p>
                      <a:pPr algn="l" fontAlgn="b"/>
                      <a:r>
                        <a:rPr lang="en-GB" sz="1600" b="1" u="none" strike="noStrike" dirty="0">
                          <a:effectLst/>
                        </a:rPr>
                        <a:t>PMR</a:t>
                      </a:r>
                      <a:endParaRPr lang="en-GB"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b="1" u="none" strike="noStrike" dirty="0">
                          <a:effectLst/>
                        </a:rPr>
                        <a:t>LAESTAB</a:t>
                      </a:r>
                      <a:endParaRPr lang="en-GB"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b="1" u="none" strike="noStrike">
                          <a:effectLst/>
                        </a:rPr>
                        <a:t>YEAR</a:t>
                      </a:r>
                      <a:endParaRPr lang="en-GB" sz="1600" b="1"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b="1" u="none" strike="noStrike" dirty="0">
                          <a:effectLst/>
                        </a:rPr>
                        <a:t>TERM</a:t>
                      </a:r>
                      <a:endParaRPr lang="en-GB"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b="1" u="none" strike="noStrike" dirty="0" err="1">
                          <a:effectLst/>
                        </a:rPr>
                        <a:t>NCYear</a:t>
                      </a:r>
                      <a:endParaRPr lang="en-GB" sz="1600" b="1"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b="1" u="none" strike="noStrike" dirty="0">
                          <a:effectLst/>
                        </a:rPr>
                        <a:t>FSM</a:t>
                      </a:r>
                      <a:endParaRPr lang="en-GB" sz="1600" b="1"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56399068"/>
                  </a:ext>
                </a:extLst>
              </a:tr>
              <a:tr h="281041">
                <a:tc>
                  <a:txBody>
                    <a:bodyPr/>
                    <a:lstStyle/>
                    <a:p>
                      <a:pPr algn="l" fontAlgn="b"/>
                      <a:r>
                        <a:rPr lang="en-GB" sz="1600" u="none" strike="noStrike" dirty="0">
                          <a:effectLst/>
                        </a:rPr>
                        <a:t>CCC666DD77EEE9F9FF</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2009/10</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AUT</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R</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N</a:t>
                      </a:r>
                      <a:endParaRPr lang="en-GB"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17692235"/>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2009/10</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SPR</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R</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N</a:t>
                      </a:r>
                      <a:endParaRPr lang="en-GB"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679980560"/>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9992001</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2009/10</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SUM</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R</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N</a:t>
                      </a:r>
                      <a:endParaRPr lang="en-GB"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21767938"/>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2010/11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AUT</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N</a:t>
                      </a:r>
                      <a:endParaRPr lang="en-GB"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212850191"/>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2010/11</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SPR</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N</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185388313"/>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2010/11</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SUM</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N</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84626050"/>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2011/12</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AUT</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N</a:t>
                      </a:r>
                      <a:endParaRPr lang="en-GB" sz="1600" b="0" i="0" u="none" strike="noStrike">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482902126"/>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2011/12</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SPR</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Y</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093815043"/>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2011/12</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SUM</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Y</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564274162"/>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2012/13</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AUT</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Y</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728420980"/>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2012/13</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SPR</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Y</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384184720"/>
                  </a:ext>
                </a:extLst>
              </a:tr>
              <a:tr h="281041">
                <a:tc>
                  <a:txBody>
                    <a:bodyPr/>
                    <a:lstStyle/>
                    <a:p>
                      <a:pPr algn="l" fontAlgn="b"/>
                      <a:r>
                        <a:rPr lang="en-GB" sz="1600" u="none" strike="noStrike">
                          <a:effectLst/>
                        </a:rPr>
                        <a:t>CCC666DD77EEE9F9FF</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9992001</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2012/13</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a:effectLst/>
                        </a:rPr>
                        <a:t>SUM</a:t>
                      </a:r>
                      <a:endParaRPr lang="en-GB" sz="1600" b="0" i="0" u="none" strike="noStrike">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3</a:t>
                      </a:r>
                      <a:endParaRPr lang="en-GB" sz="1600" b="0" i="0" u="none" strike="noStrike" dirty="0">
                        <a:solidFill>
                          <a:srgbClr val="000000"/>
                        </a:solidFill>
                        <a:effectLst/>
                        <a:latin typeface="Calibri" panose="020F0502020204030204" pitchFamily="34" charset="0"/>
                      </a:endParaRPr>
                    </a:p>
                  </a:txBody>
                  <a:tcPr marL="4763" marR="4763" marT="4763" marB="0" anchor="b"/>
                </a:tc>
                <a:tc>
                  <a:txBody>
                    <a:bodyPr/>
                    <a:lstStyle/>
                    <a:p>
                      <a:pPr algn="ctr" fontAlgn="b"/>
                      <a:r>
                        <a:rPr lang="en-GB" sz="1600" u="none" strike="noStrike" dirty="0">
                          <a:effectLst/>
                        </a:rPr>
                        <a:t>N</a:t>
                      </a:r>
                      <a:endParaRPr lang="en-GB" sz="1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263464786"/>
                  </a:ext>
                </a:extLst>
              </a:tr>
            </a:tbl>
          </a:graphicData>
        </a:graphic>
      </p:graphicFrame>
    </p:spTree>
    <p:extLst>
      <p:ext uri="{BB962C8B-B14F-4D97-AF65-F5344CB8AC3E}">
        <p14:creationId xmlns:p14="http://schemas.microsoft.com/office/powerpoint/2010/main" val="4069381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805EE-4C59-B59B-7855-4A03F6EF9A4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2991B42-F32A-20AB-DF35-F8FECB15A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A894390C-9FB1-4738-CE7C-159BDAB42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7D0AB746-4702-8B40-54E5-3F0BB158F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F6F43D5A-327B-5A2E-1843-59BCEA5D8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63C9BF0-0EB9-7AF1-597F-AC8C58DD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9F36CFC-331C-DC6D-9380-B0D767EFB442}"/>
              </a:ext>
            </a:extLst>
          </p:cNvPr>
          <p:cNvSpPr>
            <a:spLocks noGrp="1"/>
          </p:cNvSpPr>
          <p:nvPr>
            <p:ph type="title"/>
          </p:nvPr>
        </p:nvSpPr>
        <p:spPr>
          <a:xfrm>
            <a:off x="339634" y="278535"/>
            <a:ext cx="8804367" cy="1033669"/>
          </a:xfrm>
        </p:spPr>
        <p:txBody>
          <a:bodyPr>
            <a:normAutofit/>
          </a:bodyPr>
          <a:lstStyle/>
          <a:p>
            <a:r>
              <a:rPr lang="en-GB" sz="4000" dirty="0">
                <a:solidFill>
                  <a:srgbClr val="FFFFFF"/>
                </a:solidFill>
              </a:rPr>
              <a:t>Reception Cohort 2002/03</a:t>
            </a:r>
          </a:p>
        </p:txBody>
      </p:sp>
      <p:pic>
        <p:nvPicPr>
          <p:cNvPr id="9" name="Graphic 8">
            <a:extLst>
              <a:ext uri="{FF2B5EF4-FFF2-40B4-BE49-F238E27FC236}">
                <a16:creationId xmlns:a16="http://schemas.microsoft.com/office/drawing/2014/main" id="{62B5F356-EADC-8607-85DF-4EE30F38A7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67730" y="32477"/>
            <a:ext cx="2505341" cy="1525786"/>
          </a:xfrm>
          <a:prstGeom prst="rect">
            <a:avLst/>
          </a:prstGeom>
        </p:spPr>
      </p:pic>
      <p:sp>
        <p:nvSpPr>
          <p:cNvPr id="12" name="TextBox 11">
            <a:extLst>
              <a:ext uri="{FF2B5EF4-FFF2-40B4-BE49-F238E27FC236}">
                <a16:creationId xmlns:a16="http://schemas.microsoft.com/office/drawing/2014/main" id="{4FA2C349-C423-4602-B266-784B7B19D7D2}"/>
              </a:ext>
            </a:extLst>
          </p:cNvPr>
          <p:cNvSpPr txBox="1"/>
          <p:nvPr/>
        </p:nvSpPr>
        <p:spPr>
          <a:xfrm>
            <a:off x="232832" y="1875967"/>
            <a:ext cx="5305820"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400" b="0" i="0" u="none" strike="noStrike" cap="none" spc="0" normalizeH="0" baseline="0" dirty="0">
                <a:ln>
                  <a:noFill/>
                </a:ln>
                <a:solidFill>
                  <a:srgbClr val="000000"/>
                </a:solidFill>
                <a:effectLst/>
                <a:uFillTx/>
                <a:sym typeface="Calibri"/>
              </a:rPr>
              <a:t>Track to end of compulsory schooling (age 16)</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sz="2400" dirty="0"/>
              <a:t>3 groups of FSM pupils</a:t>
            </a:r>
            <a:endParaRPr kumimoji="0" lang="en-US" sz="2400" b="0" i="0" u="none" strike="noStrike" cap="none" spc="0" normalizeH="0" baseline="0" dirty="0">
              <a:ln>
                <a:noFill/>
              </a:ln>
              <a:solidFill>
                <a:srgbClr val="000000"/>
              </a:solidFill>
              <a:effectLst/>
              <a:uFillTx/>
              <a:sym typeface="Calibri"/>
            </a:endParaRPr>
          </a:p>
          <a:p>
            <a:pPr marL="714375" lvl="2" indent="-87313"/>
            <a:r>
              <a:rPr lang="en-GB" sz="2400" b="0" i="0" dirty="0">
                <a:solidFill>
                  <a:srgbClr val="535353"/>
                </a:solidFill>
                <a:effectLst/>
              </a:rPr>
              <a:t>1. Those remaining FSM from previous census</a:t>
            </a:r>
            <a:br>
              <a:rPr lang="en-GB" sz="2400" dirty="0"/>
            </a:br>
            <a:r>
              <a:rPr lang="en-GB" sz="2400" b="0" i="0" dirty="0">
                <a:solidFill>
                  <a:srgbClr val="535353"/>
                </a:solidFill>
                <a:effectLst/>
              </a:rPr>
              <a:t>2. Those returning to FSM having not been FSM in immediately preceding census</a:t>
            </a:r>
            <a:br>
              <a:rPr lang="en-GB" sz="2400" dirty="0"/>
            </a:br>
            <a:r>
              <a:rPr lang="en-GB" sz="2400" b="0" i="0" dirty="0">
                <a:solidFill>
                  <a:srgbClr val="535353"/>
                </a:solidFill>
                <a:effectLst/>
              </a:rPr>
              <a:t>3. Those going on to FSM for the first time</a:t>
            </a:r>
            <a:endParaRPr lang="en-US" sz="2400" dirty="0">
              <a:latin typeface="Avenir LT Std 35 Light" panose="020B0402020203020204" pitchFamily="34" charset="0"/>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2400" b="0" i="0" u="none" strike="noStrike" cap="none" spc="0" normalizeH="0" baseline="0" dirty="0">
              <a:ln>
                <a:noFill/>
              </a:ln>
              <a:solidFill>
                <a:srgbClr val="000000"/>
              </a:solidFill>
              <a:effectLst/>
              <a:uFillTx/>
              <a:latin typeface="Avenir LT Std 35 Light" panose="020B0402020203020204" pitchFamily="34" charset="0"/>
              <a:sym typeface="Calibri"/>
            </a:endParaRPr>
          </a:p>
        </p:txBody>
      </p:sp>
      <p:pic>
        <p:nvPicPr>
          <p:cNvPr id="13" name="Picture 12">
            <a:extLst>
              <a:ext uri="{FF2B5EF4-FFF2-40B4-BE49-F238E27FC236}">
                <a16:creationId xmlns:a16="http://schemas.microsoft.com/office/drawing/2014/main" id="{70727128-37E6-4C30-BF4E-21273CF54FD1}"/>
              </a:ext>
            </a:extLst>
          </p:cNvPr>
          <p:cNvPicPr>
            <a:picLocks noChangeAspect="1"/>
          </p:cNvPicPr>
          <p:nvPr/>
        </p:nvPicPr>
        <p:blipFill rotWithShape="1">
          <a:blip r:embed="rId5"/>
          <a:srcRect r="8922"/>
          <a:stretch/>
        </p:blipFill>
        <p:spPr>
          <a:xfrm>
            <a:off x="5625819" y="1780274"/>
            <a:ext cx="6566177" cy="4032069"/>
          </a:xfrm>
          <a:prstGeom prst="rect">
            <a:avLst/>
          </a:prstGeom>
        </p:spPr>
      </p:pic>
      <p:sp>
        <p:nvSpPr>
          <p:cNvPr id="15" name="TextBox 14">
            <a:extLst>
              <a:ext uri="{FF2B5EF4-FFF2-40B4-BE49-F238E27FC236}">
                <a16:creationId xmlns:a16="http://schemas.microsoft.com/office/drawing/2014/main" id="{1E115A23-EAAF-4831-B3B4-627F0A02FBC3}"/>
              </a:ext>
            </a:extLst>
          </p:cNvPr>
          <p:cNvSpPr txBox="1"/>
          <p:nvPr/>
        </p:nvSpPr>
        <p:spPr>
          <a:xfrm>
            <a:off x="734757" y="5933134"/>
            <a:ext cx="1072248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hlinkClick r:id="rId6"/>
              </a:rPr>
              <a:t>https://ffteducationdatalab.org.uk/2015/05/does-the-likelihood-of-experiencing-poverty-change-as-pupils-get-older/</a:t>
            </a:r>
            <a:r>
              <a:rPr lang="en-GB" dirty="0"/>
              <a:t> </a:t>
            </a:r>
          </a:p>
        </p:txBody>
      </p:sp>
    </p:spTree>
    <p:extLst>
      <p:ext uri="{BB962C8B-B14F-4D97-AF65-F5344CB8AC3E}">
        <p14:creationId xmlns:p14="http://schemas.microsoft.com/office/powerpoint/2010/main" val="783623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1ADBF3-AF78-9A6F-1D92-F2E6F6B20C4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43C2E1E-2801-F382-3E64-1EBB6A9D2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FDE3EB7F-6408-7753-2D35-4EF32F9D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9A839CF2-C4DE-0C3F-F493-DA47A63A0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F986D11-2E0D-77F7-7CC7-72FD8CEE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281658B8-2EFF-F4B1-2FBF-18AAF5BE0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B990071-A4A7-D631-01A8-0A15A2548360}"/>
              </a:ext>
            </a:extLst>
          </p:cNvPr>
          <p:cNvSpPr>
            <a:spLocks noGrp="1"/>
          </p:cNvSpPr>
          <p:nvPr>
            <p:ph type="title"/>
          </p:nvPr>
        </p:nvSpPr>
        <p:spPr>
          <a:xfrm>
            <a:off x="554305" y="278535"/>
            <a:ext cx="8589696" cy="1033669"/>
          </a:xfrm>
        </p:spPr>
        <p:txBody>
          <a:bodyPr>
            <a:normAutofit/>
          </a:bodyPr>
          <a:lstStyle/>
          <a:p>
            <a:r>
              <a:rPr lang="en-GB" sz="4000" dirty="0">
                <a:solidFill>
                  <a:srgbClr val="FFFFFF"/>
                </a:solidFill>
              </a:rPr>
              <a:t>IMD and IDACI in LEO</a:t>
            </a:r>
          </a:p>
        </p:txBody>
      </p:sp>
      <p:sp>
        <p:nvSpPr>
          <p:cNvPr id="5" name="Content Placeholder 4">
            <a:extLst>
              <a:ext uri="{FF2B5EF4-FFF2-40B4-BE49-F238E27FC236}">
                <a16:creationId xmlns:a16="http://schemas.microsoft.com/office/drawing/2014/main" id="{9D50CDBD-2160-A027-38AE-E885341FDF00}"/>
              </a:ext>
            </a:extLst>
          </p:cNvPr>
          <p:cNvSpPr>
            <a:spLocks noGrp="1"/>
          </p:cNvSpPr>
          <p:nvPr>
            <p:ph idx="1"/>
          </p:nvPr>
        </p:nvSpPr>
        <p:spPr>
          <a:xfrm>
            <a:off x="554305" y="1629909"/>
            <a:ext cx="10952569" cy="5195614"/>
          </a:xfrm>
        </p:spPr>
        <p:txBody>
          <a:bodyPr anchor="ctr">
            <a:normAutofit fontScale="47500" lnSpcReduction="20000"/>
          </a:bodyPr>
          <a:lstStyle/>
          <a:p>
            <a:pPr>
              <a:lnSpc>
                <a:spcPct val="110000"/>
              </a:lnSpc>
            </a:pPr>
            <a:r>
              <a:rPr lang="en-GB" sz="4200" dirty="0">
                <a:latin typeface="Arial" panose="020B0604020202020204" pitchFamily="34" charset="0"/>
                <a:cs typeface="Arial" panose="020B0604020202020204" pitchFamily="34" charset="0"/>
                <a:hlinkClick r:id="rId3"/>
              </a:rPr>
              <a:t>English Indices of Deprivation (</a:t>
            </a:r>
            <a:r>
              <a:rPr lang="en-GB" sz="4200" dirty="0" err="1">
                <a:latin typeface="Arial" panose="020B0604020202020204" pitchFamily="34" charset="0"/>
                <a:cs typeface="Arial" panose="020B0604020202020204" pitchFamily="34" charset="0"/>
                <a:hlinkClick r:id="rId3"/>
              </a:rPr>
              <a:t>IoD</a:t>
            </a:r>
            <a:r>
              <a:rPr lang="en-GB" sz="4200" dirty="0">
                <a:latin typeface="Arial" panose="020B0604020202020204" pitchFamily="34" charset="0"/>
                <a:cs typeface="Arial" panose="020B0604020202020204" pitchFamily="34" charset="0"/>
                <a:hlinkClick r:id="rId3"/>
              </a:rPr>
              <a:t>) </a:t>
            </a:r>
            <a:r>
              <a:rPr lang="en-GB" sz="4200" dirty="0">
                <a:latin typeface="Arial" panose="020B0604020202020204" pitchFamily="34" charset="0"/>
                <a:cs typeface="Arial" panose="020B0604020202020204" pitchFamily="34" charset="0"/>
              </a:rPr>
              <a:t>comprised of 7 indexes, including e.g. Index of Income Deprivation Affecting Children (IDACI) &amp; Income Deprivation Affecting Older People (IDAOPI)</a:t>
            </a:r>
          </a:p>
          <a:p>
            <a:pPr>
              <a:lnSpc>
                <a:spcPct val="110000"/>
              </a:lnSpc>
            </a:pPr>
            <a:r>
              <a:rPr lang="en-GB" sz="4200" dirty="0">
                <a:latin typeface="Arial" panose="020B0604020202020204" pitchFamily="34" charset="0"/>
                <a:cs typeface="Arial" panose="020B0604020202020204" pitchFamily="34" charset="0"/>
              </a:rPr>
              <a:t>7 IoD25 combined and weighted to create the IMD 2025 (IMD25) – official measure of deprivation in England. </a:t>
            </a:r>
          </a:p>
          <a:p>
            <a:pPr marL="0" indent="0">
              <a:lnSpc>
                <a:spcPct val="110000"/>
              </a:lnSpc>
              <a:buNone/>
            </a:pPr>
            <a:endParaRPr lang="en-GB" sz="1300" dirty="0">
              <a:cs typeface="Arial" panose="020B0604020202020204" pitchFamily="34" charset="0"/>
            </a:endParaRPr>
          </a:p>
          <a:p>
            <a:pPr>
              <a:lnSpc>
                <a:spcPct val="110000"/>
              </a:lnSpc>
            </a:pPr>
            <a:r>
              <a:rPr lang="en-GB" sz="4200" dirty="0">
                <a:latin typeface="Arial" panose="020B0604020202020204" pitchFamily="34" charset="0"/>
                <a:cs typeface="Arial" panose="020B0604020202020204" pitchFamily="34" charset="0"/>
              </a:rPr>
              <a:t>Within LEO, creation of IMD relies on linking data on the Lower Super Output Areas (LSOAs) in which pupils live, to IMD scores for LSOAs available from the ONS data library on SRS. </a:t>
            </a:r>
          </a:p>
          <a:p>
            <a:pPr>
              <a:lnSpc>
                <a:spcPct val="110000"/>
              </a:lnSpc>
            </a:pPr>
            <a:r>
              <a:rPr lang="en-GB" sz="4200" dirty="0">
                <a:latin typeface="Arial" panose="020B0604020202020204" pitchFamily="34" charset="0"/>
                <a:cs typeface="Arial" panose="020B0604020202020204" pitchFamily="34" charset="0"/>
              </a:rPr>
              <a:t>IDACI is available within School Census without having to link any additional data.</a:t>
            </a:r>
          </a:p>
          <a:p>
            <a:pPr>
              <a:lnSpc>
                <a:spcPct val="110000"/>
              </a:lnSpc>
            </a:pPr>
            <a:endParaRPr lang="en-GB" sz="1300" dirty="0">
              <a:latin typeface="Arial" panose="020B0604020202020204" pitchFamily="34" charset="0"/>
              <a:cs typeface="Arial" panose="020B0604020202020204" pitchFamily="34" charset="0"/>
            </a:endParaRPr>
          </a:p>
          <a:p>
            <a:pPr>
              <a:lnSpc>
                <a:spcPct val="110000"/>
              </a:lnSpc>
            </a:pPr>
            <a:r>
              <a:rPr lang="en-GB" sz="4200" dirty="0">
                <a:latin typeface="Arial" panose="020B0604020202020204" pitchFamily="34" charset="0"/>
                <a:cs typeface="Arial" panose="020B0604020202020204" pitchFamily="34" charset="0"/>
              </a:rPr>
              <a:t>Several iterations of LSOA and IMD over the years  </a:t>
            </a:r>
          </a:p>
          <a:p>
            <a:pPr lvl="1">
              <a:lnSpc>
                <a:spcPct val="110000"/>
              </a:lnSpc>
            </a:pPr>
            <a:r>
              <a:rPr lang="en-GB" sz="3400" dirty="0">
                <a:latin typeface="Arial" panose="020B0604020202020204" pitchFamily="34" charset="0"/>
                <a:cs typeface="Arial" panose="020B0604020202020204" pitchFamily="34" charset="0"/>
              </a:rPr>
              <a:t>Two versions of LSOA (2001 and 2011 versions) available in LEO, 2021 version due to be added. </a:t>
            </a:r>
          </a:p>
          <a:p>
            <a:pPr lvl="1">
              <a:lnSpc>
                <a:spcPct val="110000"/>
              </a:lnSpc>
            </a:pPr>
            <a:r>
              <a:rPr lang="en-GB" sz="3400" dirty="0">
                <a:latin typeface="Arial" panose="020B0604020202020204" pitchFamily="34" charset="0"/>
                <a:cs typeface="Arial" panose="020B0604020202020204" pitchFamily="34" charset="0"/>
              </a:rPr>
              <a:t>Versions of IMD have been calculated in 2004, 2007, 2010, 2015 and 2019 (all available in SRS). </a:t>
            </a:r>
          </a:p>
          <a:p>
            <a:pPr lvl="1">
              <a:lnSpc>
                <a:spcPct val="110000"/>
              </a:lnSpc>
            </a:pPr>
            <a:r>
              <a:rPr lang="en-GB" sz="3400" dirty="0">
                <a:latin typeface="Arial" panose="020B0604020202020204" pitchFamily="34" charset="0"/>
                <a:cs typeface="Arial" panose="020B0604020202020204" pitchFamily="34" charset="0"/>
              </a:rPr>
              <a:t>Use extant version for each cohort, e.g. for the 2014 cohort we would use 2010 IMD</a:t>
            </a:r>
            <a:r>
              <a:rPr lang="en-GB" sz="3400" dirty="0">
                <a:solidFill>
                  <a:srgbClr val="FF0000"/>
                </a:solidFill>
                <a:latin typeface="Arial" panose="020B0604020202020204" pitchFamily="34" charset="0"/>
                <a:cs typeface="Arial" panose="020B0604020202020204" pitchFamily="34" charset="0"/>
              </a:rPr>
              <a:t>.</a:t>
            </a:r>
          </a:p>
          <a:p>
            <a:pPr>
              <a:lnSpc>
                <a:spcPct val="110000"/>
              </a:lnSpc>
            </a:pPr>
            <a:endParaRPr lang="en-GB" sz="1300" dirty="0">
              <a:latin typeface="Arial" panose="020B0604020202020204" pitchFamily="34" charset="0"/>
              <a:cs typeface="Arial" panose="020B0604020202020204" pitchFamily="34" charset="0"/>
            </a:endParaRPr>
          </a:p>
          <a:p>
            <a:pPr>
              <a:lnSpc>
                <a:spcPct val="110000"/>
              </a:lnSpc>
            </a:pPr>
            <a:r>
              <a:rPr lang="en-GB" sz="4500" dirty="0">
                <a:latin typeface="Arial" panose="020B0604020202020204" pitchFamily="34" charset="0"/>
                <a:cs typeface="Arial" panose="020B0604020202020204" pitchFamily="34" charset="0"/>
              </a:rPr>
              <a:t>Note that LSOA, </a:t>
            </a:r>
            <a:r>
              <a:rPr lang="en-GB" sz="4500" dirty="0" err="1">
                <a:latin typeface="Arial" panose="020B0604020202020204" pitchFamily="34" charset="0"/>
                <a:cs typeface="Arial" panose="020B0604020202020204" pitchFamily="34" charset="0"/>
              </a:rPr>
              <a:t>FSMeligible</a:t>
            </a:r>
            <a:r>
              <a:rPr lang="en-GB" sz="4500" dirty="0">
                <a:latin typeface="Arial" panose="020B0604020202020204" pitchFamily="34" charset="0"/>
                <a:cs typeface="Arial" panose="020B0604020202020204" pitchFamily="34" charset="0"/>
              </a:rPr>
              <a:t> and IDACI are considered sensitive data items and must be requested as part of the project application.</a:t>
            </a:r>
            <a:endParaRPr lang="en-GB" sz="4500" dirty="0">
              <a:solidFill>
                <a:srgbClr val="FF0000"/>
              </a:solidFill>
              <a:latin typeface="Arial" panose="020B0604020202020204" pitchFamily="34" charset="0"/>
              <a:cs typeface="Arial" panose="020B0604020202020204" pitchFamily="34" charset="0"/>
            </a:endParaRPr>
          </a:p>
        </p:txBody>
      </p:sp>
      <p:pic>
        <p:nvPicPr>
          <p:cNvPr id="9" name="Graphic 8">
            <a:extLst>
              <a:ext uri="{FF2B5EF4-FFF2-40B4-BE49-F238E27FC236}">
                <a16:creationId xmlns:a16="http://schemas.microsoft.com/office/drawing/2014/main" id="{E37C49DE-A423-A4C0-D798-781B3B68CE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984779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A0D024-472B-8B42-534D-B754D01A39FA}"/>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F9E03-F4A7-1BB9-6D24-93546F473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195FB1B5-D20F-3563-F45A-07284F666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46E44D3B-B8D3-1303-C8C1-66C445D53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ED82DC36-C3C6-02F5-0EFD-46FFBDD9C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679375AF-8C4C-CBE4-B503-DD7646120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C9AACBC-3C79-637F-E60D-C95A41070E0D}"/>
              </a:ext>
            </a:extLst>
          </p:cNvPr>
          <p:cNvSpPr>
            <a:spLocks noGrp="1"/>
          </p:cNvSpPr>
          <p:nvPr>
            <p:ph type="title"/>
          </p:nvPr>
        </p:nvSpPr>
        <p:spPr>
          <a:xfrm>
            <a:off x="554304" y="278535"/>
            <a:ext cx="9895951" cy="1033669"/>
          </a:xfrm>
        </p:spPr>
        <p:txBody>
          <a:bodyPr>
            <a:normAutofit/>
          </a:bodyPr>
          <a:lstStyle/>
          <a:p>
            <a:r>
              <a:rPr lang="en-GB" sz="4000" dirty="0">
                <a:solidFill>
                  <a:srgbClr val="FFFFFF"/>
                </a:solidFill>
              </a:rPr>
              <a:t>Different measures and their use</a:t>
            </a:r>
          </a:p>
        </p:txBody>
      </p:sp>
      <p:sp>
        <p:nvSpPr>
          <p:cNvPr id="5" name="Content Placeholder 4">
            <a:extLst>
              <a:ext uri="{FF2B5EF4-FFF2-40B4-BE49-F238E27FC236}">
                <a16:creationId xmlns:a16="http://schemas.microsoft.com/office/drawing/2014/main" id="{8DAC915D-834C-D115-BC26-BB0B8448C389}"/>
              </a:ext>
            </a:extLst>
          </p:cNvPr>
          <p:cNvSpPr>
            <a:spLocks noGrp="1"/>
          </p:cNvSpPr>
          <p:nvPr>
            <p:ph idx="1"/>
          </p:nvPr>
        </p:nvSpPr>
        <p:spPr>
          <a:xfrm>
            <a:off x="650058" y="1741714"/>
            <a:ext cx="10891879" cy="4632960"/>
          </a:xfrm>
        </p:spPr>
        <p:txBody>
          <a:bodyPr anchor="ctr">
            <a:noAutofit/>
          </a:bodyPr>
          <a:lstStyle/>
          <a:p>
            <a:pPr>
              <a:lnSpc>
                <a:spcPct val="110000"/>
              </a:lnSpc>
            </a:pPr>
            <a:r>
              <a:rPr lang="en-GB" sz="2200" b="1" dirty="0">
                <a:cs typeface="Arial" panose="020B0604020202020204" pitchFamily="34" charset="0"/>
              </a:rPr>
              <a:t>Current year FSM eligibility</a:t>
            </a:r>
            <a:r>
              <a:rPr lang="en-GB" sz="2200" dirty="0">
                <a:cs typeface="Arial" panose="020B0604020202020204" pitchFamily="34" charset="0"/>
              </a:rPr>
              <a:t>: most straightforward indicator, as simply captures FSM status of a school pupil in the National Pupil Database in the year chosen.</a:t>
            </a:r>
          </a:p>
          <a:p>
            <a:pPr>
              <a:lnSpc>
                <a:spcPct val="110000"/>
              </a:lnSpc>
            </a:pPr>
            <a:r>
              <a:rPr lang="en-GB" sz="2200" dirty="0">
                <a:cs typeface="Arial" panose="020B0604020202020204" pitchFamily="34" charset="0"/>
              </a:rPr>
              <a:t>Example: </a:t>
            </a:r>
            <a:r>
              <a:rPr lang="en-GB" sz="2200" dirty="0">
                <a:cs typeface="Arial" panose="020B0604020202020204" pitchFamily="34" charset="0"/>
                <a:hlinkClick r:id="rId3"/>
              </a:rPr>
              <a:t>TASO (2024) </a:t>
            </a:r>
            <a:r>
              <a:rPr lang="en-GB" sz="2200" i="1" dirty="0">
                <a:cs typeface="Arial" panose="020B0604020202020204" pitchFamily="34" charset="0"/>
                <a:hlinkClick r:id="rId3"/>
              </a:rPr>
              <a:t>Equality gaps in earnings and employment by education pathway</a:t>
            </a:r>
            <a:r>
              <a:rPr lang="en-GB" sz="2200" i="1" dirty="0">
                <a:cs typeface="Arial" panose="020B0604020202020204" pitchFamily="34" charset="0"/>
              </a:rPr>
              <a:t> </a:t>
            </a:r>
            <a:r>
              <a:rPr lang="en-GB" sz="2200" dirty="0">
                <a:cs typeface="Arial" panose="020B0604020202020204" pitchFamily="34" charset="0"/>
              </a:rPr>
              <a:t>FSM eligibility at KS4. Focus on education/labour market outcomes for KS4 cohorts 2001-2006. </a:t>
            </a:r>
          </a:p>
          <a:p>
            <a:pPr>
              <a:lnSpc>
                <a:spcPct val="110000"/>
              </a:lnSpc>
            </a:pPr>
            <a:endParaRPr lang="en-GB" sz="800" dirty="0">
              <a:cs typeface="Arial" panose="020B0604020202020204" pitchFamily="34" charset="0"/>
            </a:endParaRPr>
          </a:p>
          <a:p>
            <a:pPr>
              <a:lnSpc>
                <a:spcPct val="110000"/>
              </a:lnSpc>
            </a:pPr>
            <a:r>
              <a:rPr lang="en-GB" sz="2200" b="1" dirty="0">
                <a:cs typeface="Arial" panose="020B0604020202020204" pitchFamily="34" charset="0"/>
              </a:rPr>
              <a:t>Ever FSM and Never FSM</a:t>
            </a:r>
            <a:r>
              <a:rPr lang="en-GB" sz="2200" dirty="0">
                <a:cs typeface="Arial" panose="020B0604020202020204" pitchFamily="34" charset="0"/>
              </a:rPr>
              <a:t>: 12-year Never FSM indicator would reflect the fact that a young person not recorded as having FSM eligibility in any of the 12 years for which there are data. 12-year Ever FSM - in at least one year the pupil is recorded as having eligibility. </a:t>
            </a:r>
          </a:p>
          <a:p>
            <a:pPr>
              <a:lnSpc>
                <a:spcPct val="110000"/>
              </a:lnSpc>
            </a:pPr>
            <a:r>
              <a:rPr lang="en-GB" sz="2200" dirty="0">
                <a:cs typeface="Arial" panose="020B0604020202020204" pitchFamily="34" charset="0"/>
              </a:rPr>
              <a:t>Example: </a:t>
            </a:r>
            <a:r>
              <a:rPr lang="en-GB" sz="2200" dirty="0">
                <a:cs typeface="Arial" panose="020B0604020202020204" pitchFamily="34" charset="0"/>
                <a:hlinkClick r:id="rId4"/>
              </a:rPr>
              <a:t>Post-16 pathways to employment for lower attaining pupils: are they working?</a:t>
            </a:r>
            <a:r>
              <a:rPr lang="en-GB" sz="2200" dirty="0">
                <a:cs typeface="Arial" panose="020B0604020202020204" pitchFamily="34" charset="0"/>
              </a:rPr>
              <a:t> Nuffield Foundation.</a:t>
            </a:r>
          </a:p>
        </p:txBody>
      </p:sp>
      <p:pic>
        <p:nvPicPr>
          <p:cNvPr id="9" name="Graphic 8">
            <a:extLst>
              <a:ext uri="{FF2B5EF4-FFF2-40B4-BE49-F238E27FC236}">
                <a16:creationId xmlns:a16="http://schemas.microsoft.com/office/drawing/2014/main" id="{F88EFD63-89DA-B040-34B1-8EB65207C8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730" y="32477"/>
            <a:ext cx="2505341" cy="1525786"/>
          </a:xfrm>
          <a:prstGeom prst="rect">
            <a:avLst/>
          </a:prstGeom>
        </p:spPr>
      </p:pic>
    </p:spTree>
    <p:extLst>
      <p:ext uri="{BB962C8B-B14F-4D97-AF65-F5344CB8AC3E}">
        <p14:creationId xmlns:p14="http://schemas.microsoft.com/office/powerpoint/2010/main" val="3433022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NFER PowerPoint" ma:contentTypeID="0x0101002DD1C70DB4058442BFE017870E069E5F00A3828CDC7CC4664EB65E44A3E3B20A00" ma:contentTypeVersion="6" ma:contentTypeDescription="Core design PPT widescreen" ma:contentTypeScope="" ma:versionID="fef8927da331e76badab5c2e4cfaffe3">
  <xsd:schema xmlns:xsd="http://www.w3.org/2001/XMLSchema" xmlns:xs="http://www.w3.org/2001/XMLSchema" xmlns:p="http://schemas.microsoft.com/office/2006/metadata/properties" targetNamespace="http://schemas.microsoft.com/office/2006/metadata/properties" ma:root="true" ma:fieldsID="d5bdcf26f133259999730471111e8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5B7BB185-CB3F-49AF-B035-6A0D4611D9E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3F2C383-C10A-4F5D-A2E1-F243B9F2B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ED11CE-2647-47C2-B85C-8C6E5E1524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13423</TotalTime>
  <Words>2787</Words>
  <Application>Microsoft Office PowerPoint</Application>
  <PresentationFormat>Widescreen</PresentationFormat>
  <Paragraphs>302</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Avenir LT Std 35 Light</vt:lpstr>
      <vt:lpstr>Calibri</vt:lpstr>
      <vt:lpstr>GDS Transport</vt:lpstr>
      <vt:lpstr>Office Theme</vt:lpstr>
      <vt:lpstr>ADR England Research Community Catalyst - Youth Transitions Workshop</vt:lpstr>
      <vt:lpstr>Introduction</vt:lpstr>
      <vt:lpstr>LEO Database</vt:lpstr>
      <vt:lpstr>Free School Meal indicators in LEO (NPD)</vt:lpstr>
      <vt:lpstr>Free School Meal indicators in LEO (NPD)</vt:lpstr>
      <vt:lpstr>Example</vt:lpstr>
      <vt:lpstr>Reception Cohort 2002/03</vt:lpstr>
      <vt:lpstr>IMD and IDACI in LEO</vt:lpstr>
      <vt:lpstr>Different measures and their use</vt:lpstr>
      <vt:lpstr>Different measures and their use </vt:lpstr>
      <vt:lpstr>Different measures and their use</vt:lpstr>
      <vt:lpstr>EEF - choosing a measure of post-16 disadvantage</vt:lpstr>
      <vt:lpstr>FSM6, FSM6CLA and the ever FSM measures are nested</vt:lpstr>
      <vt:lpstr>FSM6, FSM6CLA and the ever FSM measures are nested</vt:lpstr>
      <vt:lpstr>FSM6, FSM6CLA and the ever FSM measures are nested</vt:lpstr>
      <vt:lpstr>FSM6, FSM6CLA and the ever FSM measures are nested</vt:lpstr>
      <vt:lpstr>Y11 FSM eligible students are less likely to be recorded as eligible in Y12 if they attend an FE centre than a school </vt:lpstr>
      <vt:lpstr>There is some overlap between area- and student- level measures of disadvantage</vt:lpstr>
      <vt:lpstr>Area-level measures can also be used to differentiate between students in the same individual-level disadvantage grouping </vt:lpstr>
      <vt:lpstr>Issues with historic FSM data</vt:lpstr>
      <vt:lpstr>UIFSM</vt:lpstr>
      <vt:lpstr>Universal Credit </vt:lpstr>
      <vt:lpstr>Transitional Protections </vt:lpstr>
      <vt:lpstr>Transitional Protections (2021) </vt:lpstr>
      <vt:lpstr>Impact on long-term disadvantaged group </vt:lpstr>
      <vt:lpstr>Measuring the disadvantage gap over time </vt:lpstr>
      <vt:lpstr>Disadvantage Gap Index </vt:lpstr>
      <vt:lpstr>Problems measuring the gap </vt:lpstr>
      <vt:lpstr>And yet the Schools White Paper says </vt:lpstr>
      <vt:lpstr>Better data could be on the horizon </vt:lpstr>
      <vt:lpstr>PPMAD </vt:lpstr>
      <vt:lpstr>Note on measures outside LEO</vt:lpstr>
      <vt:lpstr>Note on measures outside LEO</vt:lpstr>
      <vt:lpstr>Youth Transitions Resource Hub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Transitions Steering Group</dc:title>
  <dc:creator>Agarwal, Neha</dc:creator>
  <cp:lastModifiedBy>Dave Thomson</cp:lastModifiedBy>
  <cp:revision>219</cp:revision>
  <dcterms:created xsi:type="dcterms:W3CDTF">2024-05-07T15:00:52Z</dcterms:created>
  <dcterms:modified xsi:type="dcterms:W3CDTF">2026-04-23T10:51:22Z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0x0101002DD1C70DB4058442BFE017870E069E5F00A3828CDC7CC4664EB65E44A3E3B20A00</vt:lpwstr>
  </property>
  <property fmtid="{D5CDD505-2E9C-101B-9397-08002B2CF9AE}" pid="3" name="SharedWithUsers">
    <vt:lpwstr>16;#Hillary, Jude;#14;#Agarwal, Neha</vt:lpwstr>
  </property>
</Properties>
</file>