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sldIdLst>
    <p:sldId id="257" r:id="rId6"/>
    <p:sldId id="261" r:id="rId7"/>
    <p:sldId id="274" r:id="rId8"/>
    <p:sldId id="275" r:id="rId9"/>
    <p:sldId id="277" r:id="rId10"/>
    <p:sldId id="282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B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97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slide" Target="slides/slide8.xml" Id="rId13" /><Relationship Type="http://schemas.openxmlformats.org/officeDocument/2006/relationships/tableStyles" Target="tableStyles.xml" Id="rId18" /><Relationship Type="http://schemas.openxmlformats.org/officeDocument/2006/relationships/customXml" Target="../customXml/item3.xml" Id="rId3" /><Relationship Type="http://schemas.openxmlformats.org/officeDocument/2006/relationships/slide" Target="slides/slide2.xml" Id="rId7" /><Relationship Type="http://schemas.openxmlformats.org/officeDocument/2006/relationships/slide" Target="slides/slide7.xml" Id="rId12" /><Relationship Type="http://schemas.openxmlformats.org/officeDocument/2006/relationships/theme" Target="theme/theme1.xml" Id="rId17" /><Relationship Type="http://schemas.openxmlformats.org/officeDocument/2006/relationships/customXml" Target="../customXml/item2.xml" Id="rId2" /><Relationship Type="http://schemas.openxmlformats.org/officeDocument/2006/relationships/viewProps" Target="viewProps.xml" Id="rId16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slideMaster" Target="slideMasters/slideMaster1.xml" Id="rId5" /><Relationship Type="http://schemas.openxmlformats.org/officeDocument/2006/relationships/presProps" Target="presProps.xml" Id="rId15" /><Relationship Type="http://schemas.openxmlformats.org/officeDocument/2006/relationships/slide" Target="slides/slide5.xml" Id="rId10" /><Relationship Type="http://schemas.openxmlformats.org/officeDocument/2006/relationships/slide" Target="slides/slide4.xml" Id="rId9" /><Relationship Type="http://schemas.openxmlformats.org/officeDocument/2006/relationships/notesMaster" Target="notesMasters/notesMaster1.xml" Id="rId14" /><Relationship Type="http://schemas.openxmlformats.org/officeDocument/2006/relationships/customXml" Target="/customXML/item5.xml" Id="Rf29c40fea7fa4882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DF61F-9109-41DF-BBCC-75B94CEC083B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62A1E-060D-46BE-B328-33DEFD16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69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Dec 2021 is latest info for countries of UK. Some more recent info for UK only (April 2022) – 6.6m tot.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025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6.4m in UK as a whole up to Dec 21. More than sum of 4 home countries (some apps made abroad).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33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Tourism likely to explain short-term </a:t>
            </a:r>
            <a:r>
              <a:rPr lang="en-US" dirty="0" err="1"/>
              <a:t>mig</a:t>
            </a:r>
            <a:r>
              <a:rPr lang="en-US" dirty="0"/>
              <a:t> in rural areas. Gwynedd 43% of Nino and 44% in </a:t>
            </a:r>
            <a:r>
              <a:rPr lang="en-US" dirty="0" err="1"/>
              <a:t>Pembs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043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Romanians fairly constant – 10 to 20%. </a:t>
            </a:r>
            <a:r>
              <a:rPr lang="en-US" dirty="0" err="1"/>
              <a:t>Llaneski</a:t>
            </a:r>
            <a:r>
              <a:rPr lang="en-US" dirty="0"/>
              <a:t>. Me and Kathryn both from </a:t>
            </a:r>
            <a:r>
              <a:rPr lang="en-US" dirty="0" err="1"/>
              <a:t>Carm</a:t>
            </a:r>
            <a:r>
              <a:rPr lang="en-US" dirty="0"/>
              <a:t> – not really rural.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500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23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7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83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46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20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3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99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50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0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6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68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9C728-9F4D-4A48-A8C8-B902807B44B5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325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BBB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23FF7CA-3A51-41BB-9B25-5B8DF4EC355B}"/>
              </a:ext>
            </a:extLst>
          </p:cNvPr>
          <p:cNvGrpSpPr/>
          <p:nvPr/>
        </p:nvGrpSpPr>
        <p:grpSpPr>
          <a:xfrm>
            <a:off x="8235741" y="3032894"/>
            <a:ext cx="3650856" cy="3542392"/>
            <a:chOff x="8235741" y="3032894"/>
            <a:chExt cx="3650856" cy="3542392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58C6B5C-D549-469A-BCEE-62D1D26708ED}"/>
                </a:ext>
              </a:extLst>
            </p:cNvPr>
            <p:cNvSpPr/>
            <p:nvPr/>
          </p:nvSpPr>
          <p:spPr>
            <a:xfrm>
              <a:off x="11382597" y="6071286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52ED25F-6D69-4A1F-AAB3-81B7526F2490}"/>
                </a:ext>
              </a:extLst>
            </p:cNvPr>
            <p:cNvSpPr/>
            <p:nvPr/>
          </p:nvSpPr>
          <p:spPr>
            <a:xfrm>
              <a:off x="11382596" y="4552090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38A0684-4289-4D79-A42E-8238E473BC7B}"/>
                </a:ext>
              </a:extLst>
            </p:cNvPr>
            <p:cNvSpPr>
              <a:spLocks/>
            </p:cNvSpPr>
            <p:nvPr/>
          </p:nvSpPr>
          <p:spPr>
            <a:xfrm>
              <a:off x="8235741" y="6071286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70935BA-1265-450E-976B-2A52EDDB7DE3}"/>
                </a:ext>
              </a:extLst>
            </p:cNvPr>
            <p:cNvSpPr/>
            <p:nvPr/>
          </p:nvSpPr>
          <p:spPr>
            <a:xfrm>
              <a:off x="11382596" y="3792492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E60B3DB-E804-4125-99CA-C9831F013CAF}"/>
                </a:ext>
              </a:extLst>
            </p:cNvPr>
            <p:cNvSpPr/>
            <p:nvPr/>
          </p:nvSpPr>
          <p:spPr>
            <a:xfrm>
              <a:off x="9022455" y="6071286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1B528E2-7971-4CEE-A481-A6FAEB92419D}"/>
                </a:ext>
              </a:extLst>
            </p:cNvPr>
            <p:cNvSpPr/>
            <p:nvPr/>
          </p:nvSpPr>
          <p:spPr>
            <a:xfrm>
              <a:off x="9809169" y="6071286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68B806D-E329-48D9-A00F-7EC8E53C68BD}"/>
                </a:ext>
              </a:extLst>
            </p:cNvPr>
            <p:cNvSpPr/>
            <p:nvPr/>
          </p:nvSpPr>
          <p:spPr>
            <a:xfrm>
              <a:off x="9809169" y="5311688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FA6A3DB-E4A5-42E2-91DF-6F79D792FB0B}"/>
                </a:ext>
              </a:extLst>
            </p:cNvPr>
            <p:cNvSpPr/>
            <p:nvPr/>
          </p:nvSpPr>
          <p:spPr>
            <a:xfrm>
              <a:off x="11382596" y="5311688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2085229-DA9F-4C83-A271-DDA8D6885DFD}"/>
                </a:ext>
              </a:extLst>
            </p:cNvPr>
            <p:cNvSpPr/>
            <p:nvPr/>
          </p:nvSpPr>
          <p:spPr>
            <a:xfrm>
              <a:off x="10595883" y="6071286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B6818EC-041D-4182-9192-82F6D8C8FE7D}"/>
                </a:ext>
              </a:extLst>
            </p:cNvPr>
            <p:cNvSpPr/>
            <p:nvPr/>
          </p:nvSpPr>
          <p:spPr>
            <a:xfrm>
              <a:off x="9809169" y="4557579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D6DC29B-ED07-4C1B-B761-BECA7918AF58}"/>
                </a:ext>
              </a:extLst>
            </p:cNvPr>
            <p:cNvSpPr/>
            <p:nvPr/>
          </p:nvSpPr>
          <p:spPr>
            <a:xfrm>
              <a:off x="10595883" y="3792492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0A8A83C-3491-4E52-9225-8661BEDC6838}"/>
                </a:ext>
              </a:extLst>
            </p:cNvPr>
            <p:cNvSpPr/>
            <p:nvPr/>
          </p:nvSpPr>
          <p:spPr>
            <a:xfrm>
              <a:off x="10595883" y="4552090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B4E0749-66B2-4776-9A73-ECD520666A1F}"/>
                </a:ext>
              </a:extLst>
            </p:cNvPr>
            <p:cNvSpPr/>
            <p:nvPr/>
          </p:nvSpPr>
          <p:spPr>
            <a:xfrm>
              <a:off x="10595883" y="5311688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A5E7277-898D-4AA0-9089-DE87289F12A6}"/>
                </a:ext>
              </a:extLst>
            </p:cNvPr>
            <p:cNvSpPr/>
            <p:nvPr/>
          </p:nvSpPr>
          <p:spPr>
            <a:xfrm>
              <a:off x="11382596" y="3032894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F862F5E-2068-45E2-ABAA-3E67F46C03DE}"/>
                </a:ext>
              </a:extLst>
            </p:cNvPr>
            <p:cNvSpPr/>
            <p:nvPr/>
          </p:nvSpPr>
          <p:spPr>
            <a:xfrm>
              <a:off x="9022455" y="5311688"/>
              <a:ext cx="504000" cy="504000"/>
            </a:xfrm>
            <a:prstGeom prst="ellipse">
              <a:avLst/>
            </a:prstGeom>
            <a:solidFill>
              <a:srgbClr val="4FAB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03" y="629412"/>
            <a:ext cx="6373903" cy="3013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BCDA35A1-53F4-F841-B361-D6EFC3AAB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6669" y="4296492"/>
            <a:ext cx="8064500" cy="2092325"/>
          </a:xfrm>
        </p:spPr>
        <p:txBody>
          <a:bodyPr>
            <a:normAutofit fontScale="90000"/>
          </a:bodyPr>
          <a:lstStyle/>
          <a:p>
            <a:br>
              <a:rPr lang="en-GB" altLang="en-US" sz="3200" b="1" dirty="0">
                <a:ea typeface="ＭＳ Ｐゴシック" panose="020B0600070205080204" pitchFamily="34" charset="-128"/>
              </a:rPr>
            </a:br>
            <a:r>
              <a:rPr lang="en-GB" sz="3600" b="1" dirty="0"/>
              <a:t>EUSS applications vs </a:t>
            </a:r>
            <a:r>
              <a:rPr lang="en-GB" sz="3600" b="1" dirty="0" err="1"/>
              <a:t>NINo</a:t>
            </a:r>
            <a:r>
              <a:rPr lang="en-GB" sz="3600" b="1" dirty="0"/>
              <a:t> Registrations for Areas Within Wales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br>
              <a:rPr lang="en-GB" altLang="en-US" sz="2000" dirty="0">
                <a:ea typeface="ＭＳ Ｐゴシック" panose="020B0600070205080204" pitchFamily="34" charset="-128"/>
              </a:rPr>
            </a:br>
            <a:r>
              <a:rPr lang="en-GB" altLang="en-US" sz="3100" dirty="0">
                <a:ea typeface="ＭＳ Ｐゴシック" panose="020B0600070205080204" pitchFamily="34" charset="-128"/>
              </a:rPr>
              <a:t>Stephen Drinkwater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r>
              <a:rPr lang="en-US" altLang="en-US" sz="2700" dirty="0">
                <a:ea typeface="ＭＳ Ｐゴシック" panose="020B0600070205080204" pitchFamily="34" charset="-128"/>
              </a:rPr>
              <a:t>University of Roehampton, London &amp; WISERD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br>
              <a:rPr lang="en-GB" altLang="en-US" sz="2000" dirty="0">
                <a:ea typeface="ＭＳ Ｐゴシック" panose="020B0600070205080204" pitchFamily="34" charset="-128"/>
              </a:rPr>
            </a:br>
            <a:r>
              <a:rPr lang="en-GB" altLang="en-US" sz="2700" dirty="0">
                <a:ea typeface="ＭＳ Ｐゴシック" panose="020B0600070205080204" pitchFamily="34" charset="-128"/>
              </a:rPr>
              <a:t>May 2022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br>
              <a:rPr lang="en-GB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b="1" dirty="0">
                <a:ea typeface="ＭＳ Ｐゴシック" panose="020B0600070205080204" pitchFamily="34" charset="-128"/>
              </a:rPr>
              <a:t> </a:t>
            </a:r>
            <a:br>
              <a:rPr lang="en-GB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ADR UK/ESRC Project on EUSS Data Linkage</a:t>
            </a:r>
            <a:endParaRPr lang="en-GB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268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F605C60-FE0D-45B6-AA84-82DF2F6F472F}"/>
              </a:ext>
            </a:extLst>
          </p:cNvPr>
          <p:cNvGrpSpPr/>
          <p:nvPr/>
        </p:nvGrpSpPr>
        <p:grpSpPr>
          <a:xfrm>
            <a:off x="8235741" y="3032894"/>
            <a:ext cx="3650856" cy="3542392"/>
            <a:chOff x="8235741" y="3032894"/>
            <a:chExt cx="3650856" cy="354239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58C6B5C-D549-469A-BCEE-62D1D26708ED}"/>
                </a:ext>
              </a:extLst>
            </p:cNvPr>
            <p:cNvSpPr/>
            <p:nvPr/>
          </p:nvSpPr>
          <p:spPr>
            <a:xfrm>
              <a:off x="11382597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52ED25F-6D69-4A1F-AAB3-81B7526F2490}"/>
                </a:ext>
              </a:extLst>
            </p:cNvPr>
            <p:cNvSpPr/>
            <p:nvPr/>
          </p:nvSpPr>
          <p:spPr>
            <a:xfrm>
              <a:off x="11382596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38A0684-4289-4D79-A42E-8238E473BC7B}"/>
                </a:ext>
              </a:extLst>
            </p:cNvPr>
            <p:cNvSpPr>
              <a:spLocks/>
            </p:cNvSpPr>
            <p:nvPr/>
          </p:nvSpPr>
          <p:spPr>
            <a:xfrm>
              <a:off x="8235741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0935BA-1265-450E-976B-2A52EDDB7DE3}"/>
                </a:ext>
              </a:extLst>
            </p:cNvPr>
            <p:cNvSpPr/>
            <p:nvPr/>
          </p:nvSpPr>
          <p:spPr>
            <a:xfrm>
              <a:off x="11382596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E60B3DB-E804-4125-99CA-C9831F013CAF}"/>
                </a:ext>
              </a:extLst>
            </p:cNvPr>
            <p:cNvSpPr/>
            <p:nvPr/>
          </p:nvSpPr>
          <p:spPr>
            <a:xfrm>
              <a:off x="9022455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B528E2-7971-4CEE-A481-A6FAEB92419D}"/>
                </a:ext>
              </a:extLst>
            </p:cNvPr>
            <p:cNvSpPr/>
            <p:nvPr/>
          </p:nvSpPr>
          <p:spPr>
            <a:xfrm>
              <a:off x="9809169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8B806D-E329-48D9-A00F-7EC8E53C68BD}"/>
                </a:ext>
              </a:extLst>
            </p:cNvPr>
            <p:cNvSpPr/>
            <p:nvPr/>
          </p:nvSpPr>
          <p:spPr>
            <a:xfrm>
              <a:off x="9809169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FA6A3DB-E4A5-42E2-91DF-6F79D792FB0B}"/>
                </a:ext>
              </a:extLst>
            </p:cNvPr>
            <p:cNvSpPr/>
            <p:nvPr/>
          </p:nvSpPr>
          <p:spPr>
            <a:xfrm>
              <a:off x="11382596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085229-DA9F-4C83-A271-DDA8D6885DFD}"/>
                </a:ext>
              </a:extLst>
            </p:cNvPr>
            <p:cNvSpPr/>
            <p:nvPr/>
          </p:nvSpPr>
          <p:spPr>
            <a:xfrm>
              <a:off x="10595883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B6818EC-041D-4182-9192-82F6D8C8FE7D}"/>
                </a:ext>
              </a:extLst>
            </p:cNvPr>
            <p:cNvSpPr/>
            <p:nvPr/>
          </p:nvSpPr>
          <p:spPr>
            <a:xfrm>
              <a:off x="9809169" y="4557579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6DC29B-ED07-4C1B-B761-BECA7918AF58}"/>
                </a:ext>
              </a:extLst>
            </p:cNvPr>
            <p:cNvSpPr/>
            <p:nvPr/>
          </p:nvSpPr>
          <p:spPr>
            <a:xfrm>
              <a:off x="10595883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0A8A83C-3491-4E52-9225-8661BEDC6838}"/>
                </a:ext>
              </a:extLst>
            </p:cNvPr>
            <p:cNvSpPr/>
            <p:nvPr/>
          </p:nvSpPr>
          <p:spPr>
            <a:xfrm>
              <a:off x="10595883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4E0749-66B2-4776-9A73-ECD520666A1F}"/>
                </a:ext>
              </a:extLst>
            </p:cNvPr>
            <p:cNvSpPr/>
            <p:nvPr/>
          </p:nvSpPr>
          <p:spPr>
            <a:xfrm>
              <a:off x="10595883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A5E7277-898D-4AA0-9089-DE87289F12A6}"/>
                </a:ext>
              </a:extLst>
            </p:cNvPr>
            <p:cNvSpPr/>
            <p:nvPr/>
          </p:nvSpPr>
          <p:spPr>
            <a:xfrm>
              <a:off x="11382596" y="3032894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F862F5E-2068-45E2-ABAA-3E67F46C03DE}"/>
                </a:ext>
              </a:extLst>
            </p:cNvPr>
            <p:cNvSpPr/>
            <p:nvPr/>
          </p:nvSpPr>
          <p:spPr>
            <a:xfrm>
              <a:off x="9022455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5" name="Rectangle 2">
            <a:extLst>
              <a:ext uri="{FF2B5EF4-FFF2-40B4-BE49-F238E27FC236}">
                <a16:creationId xmlns:a16="http://schemas.microsoft.com/office/drawing/2014/main" id="{A19DFEE5-11DD-FA40-8034-31D607938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383" y="0"/>
            <a:ext cx="6418262" cy="77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/>
              <a:t>Overview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24A8F38B-BF3F-F641-BE92-48C69CACF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220" y="912813"/>
            <a:ext cx="8856663" cy="532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419100" indent="-4191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Previously presented information on EUSS nationals living in Wales using EUSS applications and </a:t>
            </a:r>
            <a:r>
              <a:rPr lang="en-GB" altLang="en-US" sz="2400" dirty="0" err="1"/>
              <a:t>NINo</a:t>
            </a:r>
            <a:r>
              <a:rPr lang="en-GB" altLang="en-US" sz="2400" dirty="0"/>
              <a:t> registrations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This presentation will provide an update on both – up to December 2021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For EUSS applications this includes information on those who have applied after the scheme was meant to close in June 2021 and repeat applicants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This presentation will conclude with data on EU nationals within Wales including by considering those living in rural areas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1048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D3D51EFE-55A5-4F4E-AFAC-94871C74C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9" y="367894"/>
            <a:ext cx="878547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1: EUSS Applications in UK Countries, August 2018 – December 2021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B64722-29C3-944F-B6FB-37FCA342432A}"/>
              </a:ext>
            </a:extLst>
          </p:cNvPr>
          <p:cNvSpPr/>
          <p:nvPr/>
        </p:nvSpPr>
        <p:spPr>
          <a:xfrm>
            <a:off x="2268537" y="5966231"/>
            <a:ext cx="80645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08A11E-756F-B653-3F67-E15E1545E5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188927"/>
              </p:ext>
            </p:extLst>
          </p:nvPr>
        </p:nvGraphicFramePr>
        <p:xfrm>
          <a:off x="1362869" y="1392784"/>
          <a:ext cx="8970168" cy="4301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0954">
                  <a:extLst>
                    <a:ext uri="{9D8B030D-6E8A-4147-A177-3AD203B41FA5}">
                      <a16:colId xmlns:a16="http://schemas.microsoft.com/office/drawing/2014/main" val="4033696073"/>
                    </a:ext>
                  </a:extLst>
                </a:gridCol>
                <a:gridCol w="1630939">
                  <a:extLst>
                    <a:ext uri="{9D8B030D-6E8A-4147-A177-3AD203B41FA5}">
                      <a16:colId xmlns:a16="http://schemas.microsoft.com/office/drawing/2014/main" val="3867602968"/>
                    </a:ext>
                  </a:extLst>
                </a:gridCol>
                <a:gridCol w="1843671">
                  <a:extLst>
                    <a:ext uri="{9D8B030D-6E8A-4147-A177-3AD203B41FA5}">
                      <a16:colId xmlns:a16="http://schemas.microsoft.com/office/drawing/2014/main" val="1826670524"/>
                    </a:ext>
                  </a:extLst>
                </a:gridCol>
                <a:gridCol w="1542302">
                  <a:extLst>
                    <a:ext uri="{9D8B030D-6E8A-4147-A177-3AD203B41FA5}">
                      <a16:colId xmlns:a16="http://schemas.microsoft.com/office/drawing/2014/main" val="3473144334"/>
                    </a:ext>
                  </a:extLst>
                </a:gridCol>
                <a:gridCol w="1542302">
                  <a:extLst>
                    <a:ext uri="{9D8B030D-6E8A-4147-A177-3AD203B41FA5}">
                      <a16:colId xmlns:a16="http://schemas.microsoft.com/office/drawing/2014/main" val="1593635680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England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Scotland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Wales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NI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817883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EU27</a:t>
                      </a:r>
                      <a:endParaRPr lang="en-GB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5,210,370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289,640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99,810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99,130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262765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Poland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954,360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18.3%</a:t>
                      </a:r>
                      <a:r>
                        <a:rPr lang="en-GB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102,630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35.4%</a:t>
                      </a:r>
                      <a:r>
                        <a:rPr lang="en-GB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31,250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31.3%</a:t>
                      </a:r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28,820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(29.2%)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427019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Romania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1,096,910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21.1%</a:t>
                      </a:r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29,360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(10.1%)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15,930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(16.0%)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12,810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(12.9%)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403736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Other EU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3,159,100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157,650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52,630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57,500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0372198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Non-EU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440,910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12,090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3,440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5,340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0326000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Total Applications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5,708,410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304,670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104,040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104,680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104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882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97637EA9-4153-E544-BD08-9040DE24B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43" y="293826"/>
            <a:ext cx="6697663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2: </a:t>
            </a:r>
            <a:r>
              <a:rPr lang="en-GB" sz="2800" b="1" dirty="0" err="1">
                <a:latin typeface="+mn-lt"/>
              </a:rPr>
              <a:t>NINos</a:t>
            </a:r>
            <a:r>
              <a:rPr lang="en-GB" sz="2800" b="1" dirty="0">
                <a:latin typeface="+mn-lt"/>
              </a:rPr>
              <a:t> Issued to EU Nationals Living in the UK by Nationality, 2002-2021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67E2F0-3755-604A-8F19-320F142089AF}"/>
              </a:ext>
            </a:extLst>
          </p:cNvPr>
          <p:cNvSpPr/>
          <p:nvPr/>
        </p:nvSpPr>
        <p:spPr>
          <a:xfrm>
            <a:off x="2390024" y="5467829"/>
            <a:ext cx="8064500" cy="8096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National Insurance Numbers (</a:t>
            </a:r>
            <a:r>
              <a:rPr lang="en-GB" sz="2800" baseline="30000" dirty="0" err="1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NiNos</a:t>
            </a:r>
            <a:r>
              <a:rPr lang="en-GB" sz="28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) Issued to </a:t>
            </a:r>
          </a:p>
          <a:p>
            <a:pPr>
              <a:defRPr/>
            </a:pPr>
            <a:r>
              <a:rPr lang="en-GB" sz="28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Overseas Nationals, Department of Work and Pensions (DWP)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9C8AF16-6628-EF76-8EBF-C36564008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733882"/>
              </p:ext>
            </p:extLst>
          </p:nvPr>
        </p:nvGraphicFramePr>
        <p:xfrm>
          <a:off x="853439" y="1410485"/>
          <a:ext cx="10485121" cy="3718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5977">
                  <a:extLst>
                    <a:ext uri="{9D8B030D-6E8A-4147-A177-3AD203B41FA5}">
                      <a16:colId xmlns:a16="http://schemas.microsoft.com/office/drawing/2014/main" val="3151144224"/>
                    </a:ext>
                  </a:extLst>
                </a:gridCol>
                <a:gridCol w="2072544">
                  <a:extLst>
                    <a:ext uri="{9D8B030D-6E8A-4147-A177-3AD203B41FA5}">
                      <a16:colId xmlns:a16="http://schemas.microsoft.com/office/drawing/2014/main" val="1669977168"/>
                    </a:ext>
                  </a:extLst>
                </a:gridCol>
                <a:gridCol w="1918516">
                  <a:extLst>
                    <a:ext uri="{9D8B030D-6E8A-4147-A177-3AD203B41FA5}">
                      <a16:colId xmlns:a16="http://schemas.microsoft.com/office/drawing/2014/main" val="1452410543"/>
                    </a:ext>
                  </a:extLst>
                </a:gridCol>
                <a:gridCol w="2066711">
                  <a:extLst>
                    <a:ext uri="{9D8B030D-6E8A-4147-A177-3AD203B41FA5}">
                      <a16:colId xmlns:a16="http://schemas.microsoft.com/office/drawing/2014/main" val="28549297"/>
                    </a:ext>
                  </a:extLst>
                </a:gridCol>
                <a:gridCol w="1901373">
                  <a:extLst>
                    <a:ext uri="{9D8B030D-6E8A-4147-A177-3AD203B41FA5}">
                      <a16:colId xmlns:a16="http://schemas.microsoft.com/office/drawing/2014/main" val="3893109288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England</a:t>
                      </a:r>
                      <a:endParaRPr lang="en-GB" sz="2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Scotland</a:t>
                      </a:r>
                      <a:endParaRPr lang="en-GB" sz="2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Wales</a:t>
                      </a:r>
                      <a:endParaRPr lang="en-GB" sz="2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NI</a:t>
                      </a:r>
                      <a:endParaRPr lang="en-GB" sz="2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3479517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Poland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1,431,741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22.7%)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156,993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34.0%</a:t>
                      </a:r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48,358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en-GB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35.3%</a:t>
                      </a:r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46,309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(30.6%)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251207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Romania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1,068,027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(16.9%)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37,655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(8.2%)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15,935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(11.6%)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12,147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(8.0%)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030780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Other EU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3,810,138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(60.4%)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266,721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(57.8%)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72,596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(53.0%)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93,088</a:t>
                      </a:r>
                    </a:p>
                    <a:p>
                      <a:pPr algn="ctr" fontAlgn="b"/>
                      <a:r>
                        <a:rPr lang="en-GB" sz="2400" b="0" i="0" u="none" strike="noStrike" dirty="0">
                          <a:effectLst/>
                          <a:latin typeface="+mn-lt"/>
                        </a:rPr>
                        <a:t>(61.4%)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536355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Total EU</a:t>
                      </a:r>
                      <a:endParaRPr lang="en-GB" sz="2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6,309,906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461,369</a:t>
                      </a:r>
                      <a:endParaRPr lang="en-GB" sz="24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136,889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151,544</a:t>
                      </a:r>
                      <a:endParaRPr lang="en-GB" sz="24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6037270"/>
                  </a:ext>
                </a:extLst>
              </a:tr>
              <a:tr h="53530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EUSS as % </a:t>
                      </a:r>
                      <a:r>
                        <a:rPr lang="en-GB" sz="2400" u="none" strike="noStrike" dirty="0" err="1">
                          <a:effectLst/>
                          <a:latin typeface="+mn-lt"/>
                        </a:rPr>
                        <a:t>NINo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90.5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66.0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76.0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69.1</a:t>
                      </a:r>
                      <a:endParaRPr lang="en-GB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3495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32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F605C60-FE0D-45B6-AA84-82DF2F6F472F}"/>
              </a:ext>
            </a:extLst>
          </p:cNvPr>
          <p:cNvGrpSpPr/>
          <p:nvPr/>
        </p:nvGrpSpPr>
        <p:grpSpPr>
          <a:xfrm>
            <a:off x="8235741" y="3032894"/>
            <a:ext cx="3650856" cy="3542392"/>
            <a:chOff x="8235741" y="3032894"/>
            <a:chExt cx="3650856" cy="354239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58C6B5C-D549-469A-BCEE-62D1D26708ED}"/>
                </a:ext>
              </a:extLst>
            </p:cNvPr>
            <p:cNvSpPr/>
            <p:nvPr/>
          </p:nvSpPr>
          <p:spPr>
            <a:xfrm>
              <a:off x="11382597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52ED25F-6D69-4A1F-AAB3-81B7526F2490}"/>
                </a:ext>
              </a:extLst>
            </p:cNvPr>
            <p:cNvSpPr/>
            <p:nvPr/>
          </p:nvSpPr>
          <p:spPr>
            <a:xfrm>
              <a:off x="11382596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38A0684-4289-4D79-A42E-8238E473BC7B}"/>
                </a:ext>
              </a:extLst>
            </p:cNvPr>
            <p:cNvSpPr>
              <a:spLocks/>
            </p:cNvSpPr>
            <p:nvPr/>
          </p:nvSpPr>
          <p:spPr>
            <a:xfrm>
              <a:off x="8235741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0935BA-1265-450E-976B-2A52EDDB7DE3}"/>
                </a:ext>
              </a:extLst>
            </p:cNvPr>
            <p:cNvSpPr/>
            <p:nvPr/>
          </p:nvSpPr>
          <p:spPr>
            <a:xfrm>
              <a:off x="11382596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E60B3DB-E804-4125-99CA-C9831F013CAF}"/>
                </a:ext>
              </a:extLst>
            </p:cNvPr>
            <p:cNvSpPr/>
            <p:nvPr/>
          </p:nvSpPr>
          <p:spPr>
            <a:xfrm>
              <a:off x="9022455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B528E2-7971-4CEE-A481-A6FAEB92419D}"/>
                </a:ext>
              </a:extLst>
            </p:cNvPr>
            <p:cNvSpPr/>
            <p:nvPr/>
          </p:nvSpPr>
          <p:spPr>
            <a:xfrm>
              <a:off x="9809169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8B806D-E329-48D9-A00F-7EC8E53C68BD}"/>
                </a:ext>
              </a:extLst>
            </p:cNvPr>
            <p:cNvSpPr/>
            <p:nvPr/>
          </p:nvSpPr>
          <p:spPr>
            <a:xfrm>
              <a:off x="9809169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FA6A3DB-E4A5-42E2-91DF-6F79D792FB0B}"/>
                </a:ext>
              </a:extLst>
            </p:cNvPr>
            <p:cNvSpPr/>
            <p:nvPr/>
          </p:nvSpPr>
          <p:spPr>
            <a:xfrm>
              <a:off x="11382596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085229-DA9F-4C83-A271-DDA8D6885DFD}"/>
                </a:ext>
              </a:extLst>
            </p:cNvPr>
            <p:cNvSpPr/>
            <p:nvPr/>
          </p:nvSpPr>
          <p:spPr>
            <a:xfrm>
              <a:off x="10595883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B6818EC-041D-4182-9192-82F6D8C8FE7D}"/>
                </a:ext>
              </a:extLst>
            </p:cNvPr>
            <p:cNvSpPr/>
            <p:nvPr/>
          </p:nvSpPr>
          <p:spPr>
            <a:xfrm>
              <a:off x="9809169" y="4557579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6DC29B-ED07-4C1B-B761-BECA7918AF58}"/>
                </a:ext>
              </a:extLst>
            </p:cNvPr>
            <p:cNvSpPr/>
            <p:nvPr/>
          </p:nvSpPr>
          <p:spPr>
            <a:xfrm>
              <a:off x="10595883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0A8A83C-3491-4E52-9225-8661BEDC6838}"/>
                </a:ext>
              </a:extLst>
            </p:cNvPr>
            <p:cNvSpPr/>
            <p:nvPr/>
          </p:nvSpPr>
          <p:spPr>
            <a:xfrm>
              <a:off x="10595883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4E0749-66B2-4776-9A73-ECD520666A1F}"/>
                </a:ext>
              </a:extLst>
            </p:cNvPr>
            <p:cNvSpPr/>
            <p:nvPr/>
          </p:nvSpPr>
          <p:spPr>
            <a:xfrm>
              <a:off x="10595883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A5E7277-898D-4AA0-9089-DE87289F12A6}"/>
                </a:ext>
              </a:extLst>
            </p:cNvPr>
            <p:cNvSpPr/>
            <p:nvPr/>
          </p:nvSpPr>
          <p:spPr>
            <a:xfrm>
              <a:off x="11382596" y="3032894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F862F5E-2068-45E2-ABAA-3E67F46C03DE}"/>
                </a:ext>
              </a:extLst>
            </p:cNvPr>
            <p:cNvSpPr/>
            <p:nvPr/>
          </p:nvSpPr>
          <p:spPr>
            <a:xfrm>
              <a:off x="9022455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5C46709D-D1EE-C54B-A756-BBD1CF73D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087" y="399304"/>
            <a:ext cx="6697663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3: Concluded EUSS Applications by Decision in Countries of UK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F32742-9FF0-2A45-B569-B7826D7F06C8}"/>
              </a:ext>
            </a:extLst>
          </p:cNvPr>
          <p:cNvSpPr/>
          <p:nvPr/>
        </p:nvSpPr>
        <p:spPr>
          <a:xfrm>
            <a:off x="2248669" y="5967550"/>
            <a:ext cx="80645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C0D394A-7B56-D48D-B3D4-DC2D7E06D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4523"/>
              </p:ext>
            </p:extLst>
          </p:nvPr>
        </p:nvGraphicFramePr>
        <p:xfrm>
          <a:off x="1325880" y="1523999"/>
          <a:ext cx="10317480" cy="4095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1531">
                  <a:extLst>
                    <a:ext uri="{9D8B030D-6E8A-4147-A177-3AD203B41FA5}">
                      <a16:colId xmlns:a16="http://schemas.microsoft.com/office/drawing/2014/main" val="3423402341"/>
                    </a:ext>
                  </a:extLst>
                </a:gridCol>
                <a:gridCol w="1301098">
                  <a:extLst>
                    <a:ext uri="{9D8B030D-6E8A-4147-A177-3AD203B41FA5}">
                      <a16:colId xmlns:a16="http://schemas.microsoft.com/office/drawing/2014/main" val="2784245509"/>
                    </a:ext>
                  </a:extLst>
                </a:gridCol>
                <a:gridCol w="1661754">
                  <a:extLst>
                    <a:ext uri="{9D8B030D-6E8A-4147-A177-3AD203B41FA5}">
                      <a16:colId xmlns:a16="http://schemas.microsoft.com/office/drawing/2014/main" val="471672821"/>
                    </a:ext>
                  </a:extLst>
                </a:gridCol>
                <a:gridCol w="1369577">
                  <a:extLst>
                    <a:ext uri="{9D8B030D-6E8A-4147-A177-3AD203B41FA5}">
                      <a16:colId xmlns:a16="http://schemas.microsoft.com/office/drawing/2014/main" val="133302851"/>
                    </a:ext>
                  </a:extLst>
                </a:gridCol>
                <a:gridCol w="1974120">
                  <a:extLst>
                    <a:ext uri="{9D8B030D-6E8A-4147-A177-3AD203B41FA5}">
                      <a16:colId xmlns:a16="http://schemas.microsoft.com/office/drawing/2014/main" val="105153569"/>
                    </a:ext>
                  </a:extLst>
                </a:gridCol>
                <a:gridCol w="1264920">
                  <a:extLst>
                    <a:ext uri="{9D8B030D-6E8A-4147-A177-3AD203B41FA5}">
                      <a16:colId xmlns:a16="http://schemas.microsoft.com/office/drawing/2014/main" val="182438004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483997304"/>
                    </a:ext>
                  </a:extLst>
                </a:gridCol>
              </a:tblGrid>
              <a:tr h="819165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Pre-settled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Refused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Withdrawn or Void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Invalid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Total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1369221"/>
                  </a:ext>
                </a:extLst>
              </a:tr>
              <a:tr h="81916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England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53.6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40.2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1.7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4,995,540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248432"/>
                  </a:ext>
                </a:extLst>
              </a:tr>
              <a:tr h="81916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Scotland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57.6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38.0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1.7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1.5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280,460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8555037"/>
                  </a:ext>
                </a:extLst>
              </a:tr>
              <a:tr h="81916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Wales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57.9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36.3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2.5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1.7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96,040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9401803"/>
                  </a:ext>
                </a:extLst>
              </a:tr>
              <a:tr h="81916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NI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60.1</a:t>
                      </a:r>
                      <a:endParaRPr lang="en-GB" sz="2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33.2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3.1</a:t>
                      </a:r>
                      <a:endParaRPr lang="en-GB" sz="2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1.8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1.8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93,810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21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68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F605C60-FE0D-45B6-AA84-82DF2F6F472F}"/>
              </a:ext>
            </a:extLst>
          </p:cNvPr>
          <p:cNvGrpSpPr/>
          <p:nvPr/>
        </p:nvGrpSpPr>
        <p:grpSpPr>
          <a:xfrm>
            <a:off x="8235741" y="3032894"/>
            <a:ext cx="3650856" cy="3542392"/>
            <a:chOff x="8235741" y="3032894"/>
            <a:chExt cx="3650856" cy="354239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58C6B5C-D549-469A-BCEE-62D1D26708ED}"/>
                </a:ext>
              </a:extLst>
            </p:cNvPr>
            <p:cNvSpPr/>
            <p:nvPr/>
          </p:nvSpPr>
          <p:spPr>
            <a:xfrm>
              <a:off x="11382597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52ED25F-6D69-4A1F-AAB3-81B7526F2490}"/>
                </a:ext>
              </a:extLst>
            </p:cNvPr>
            <p:cNvSpPr/>
            <p:nvPr/>
          </p:nvSpPr>
          <p:spPr>
            <a:xfrm>
              <a:off x="11382596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38A0684-4289-4D79-A42E-8238E473BC7B}"/>
                </a:ext>
              </a:extLst>
            </p:cNvPr>
            <p:cNvSpPr>
              <a:spLocks/>
            </p:cNvSpPr>
            <p:nvPr/>
          </p:nvSpPr>
          <p:spPr>
            <a:xfrm>
              <a:off x="8235741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0935BA-1265-450E-976B-2A52EDDB7DE3}"/>
                </a:ext>
              </a:extLst>
            </p:cNvPr>
            <p:cNvSpPr/>
            <p:nvPr/>
          </p:nvSpPr>
          <p:spPr>
            <a:xfrm>
              <a:off x="11382596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E60B3DB-E804-4125-99CA-C9831F013CAF}"/>
                </a:ext>
              </a:extLst>
            </p:cNvPr>
            <p:cNvSpPr/>
            <p:nvPr/>
          </p:nvSpPr>
          <p:spPr>
            <a:xfrm>
              <a:off x="9022455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B528E2-7971-4CEE-A481-A6FAEB92419D}"/>
                </a:ext>
              </a:extLst>
            </p:cNvPr>
            <p:cNvSpPr/>
            <p:nvPr/>
          </p:nvSpPr>
          <p:spPr>
            <a:xfrm>
              <a:off x="9809169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8B806D-E329-48D9-A00F-7EC8E53C68BD}"/>
                </a:ext>
              </a:extLst>
            </p:cNvPr>
            <p:cNvSpPr/>
            <p:nvPr/>
          </p:nvSpPr>
          <p:spPr>
            <a:xfrm>
              <a:off x="9809169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FA6A3DB-E4A5-42E2-91DF-6F79D792FB0B}"/>
                </a:ext>
              </a:extLst>
            </p:cNvPr>
            <p:cNvSpPr/>
            <p:nvPr/>
          </p:nvSpPr>
          <p:spPr>
            <a:xfrm>
              <a:off x="11382596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085229-DA9F-4C83-A271-DDA8D6885DFD}"/>
                </a:ext>
              </a:extLst>
            </p:cNvPr>
            <p:cNvSpPr/>
            <p:nvPr/>
          </p:nvSpPr>
          <p:spPr>
            <a:xfrm>
              <a:off x="10595883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B6818EC-041D-4182-9192-82F6D8C8FE7D}"/>
                </a:ext>
              </a:extLst>
            </p:cNvPr>
            <p:cNvSpPr/>
            <p:nvPr/>
          </p:nvSpPr>
          <p:spPr>
            <a:xfrm>
              <a:off x="9809169" y="4557579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6DC29B-ED07-4C1B-B761-BECA7918AF58}"/>
                </a:ext>
              </a:extLst>
            </p:cNvPr>
            <p:cNvSpPr/>
            <p:nvPr/>
          </p:nvSpPr>
          <p:spPr>
            <a:xfrm>
              <a:off x="10595883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0A8A83C-3491-4E52-9225-8661BEDC6838}"/>
                </a:ext>
              </a:extLst>
            </p:cNvPr>
            <p:cNvSpPr/>
            <p:nvPr/>
          </p:nvSpPr>
          <p:spPr>
            <a:xfrm>
              <a:off x="10595883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4E0749-66B2-4776-9A73-ECD520666A1F}"/>
                </a:ext>
              </a:extLst>
            </p:cNvPr>
            <p:cNvSpPr/>
            <p:nvPr/>
          </p:nvSpPr>
          <p:spPr>
            <a:xfrm>
              <a:off x="10595883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A5E7277-898D-4AA0-9089-DE87289F12A6}"/>
                </a:ext>
              </a:extLst>
            </p:cNvPr>
            <p:cNvSpPr/>
            <p:nvPr/>
          </p:nvSpPr>
          <p:spPr>
            <a:xfrm>
              <a:off x="11382596" y="3032894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F862F5E-2068-45E2-ABAA-3E67F46C03DE}"/>
                </a:ext>
              </a:extLst>
            </p:cNvPr>
            <p:cNvSpPr/>
            <p:nvPr/>
          </p:nvSpPr>
          <p:spPr>
            <a:xfrm>
              <a:off x="9022455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5C46709D-D1EE-C54B-A756-BBD1CF73D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087" y="399304"/>
            <a:ext cx="6697663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4: Additional Information on UK EUSS Applications, December 2021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F32742-9FF0-2A45-B569-B7826D7F06C8}"/>
              </a:ext>
            </a:extLst>
          </p:cNvPr>
          <p:cNvSpPr/>
          <p:nvPr/>
        </p:nvSpPr>
        <p:spPr>
          <a:xfrm>
            <a:off x="1209955" y="5158657"/>
            <a:ext cx="80645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8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43EB74-F02F-6768-FB0B-47ACED2FF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943901"/>
              </p:ext>
            </p:extLst>
          </p:nvPr>
        </p:nvGraphicFramePr>
        <p:xfrm>
          <a:off x="674758" y="1589170"/>
          <a:ext cx="10566482" cy="3391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1922">
                  <a:extLst>
                    <a:ext uri="{9D8B030D-6E8A-4147-A177-3AD203B41FA5}">
                      <a16:colId xmlns:a16="http://schemas.microsoft.com/office/drawing/2014/main" val="3060470022"/>
                    </a:ext>
                  </a:extLst>
                </a:gridCol>
                <a:gridCol w="1569720">
                  <a:extLst>
                    <a:ext uri="{9D8B030D-6E8A-4147-A177-3AD203B41FA5}">
                      <a16:colId xmlns:a16="http://schemas.microsoft.com/office/drawing/2014/main" val="3105166433"/>
                    </a:ext>
                  </a:extLst>
                </a:gridCol>
                <a:gridCol w="1811769">
                  <a:extLst>
                    <a:ext uri="{9D8B030D-6E8A-4147-A177-3AD203B41FA5}">
                      <a16:colId xmlns:a16="http://schemas.microsoft.com/office/drawing/2014/main" val="469973106"/>
                    </a:ext>
                  </a:extLst>
                </a:gridCol>
                <a:gridCol w="1468987">
                  <a:extLst>
                    <a:ext uri="{9D8B030D-6E8A-4147-A177-3AD203B41FA5}">
                      <a16:colId xmlns:a16="http://schemas.microsoft.com/office/drawing/2014/main" val="2008654361"/>
                    </a:ext>
                  </a:extLst>
                </a:gridCol>
                <a:gridCol w="2474084">
                  <a:extLst>
                    <a:ext uri="{9D8B030D-6E8A-4147-A177-3AD203B41FA5}">
                      <a16:colId xmlns:a16="http://schemas.microsoft.com/office/drawing/2014/main" val="262641416"/>
                    </a:ext>
                  </a:extLst>
                </a:gridCol>
              </a:tblGrid>
              <a:tr h="847862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Number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Late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Repeat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Joining Family Members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3788280"/>
                  </a:ext>
                </a:extLst>
              </a:tr>
              <a:tr h="84786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Applications Received</a:t>
                      </a:r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: </a:t>
                      </a:r>
                    </a:p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July 2021 - Dec. 2021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333,200</a:t>
                      </a:r>
                      <a:endParaRPr lang="en-GB" sz="2400" b="0" i="0" u="none" strike="noStrike">
                        <a:solidFill>
                          <a:srgbClr val="0B0C0C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48.2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28.2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23.6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9922804"/>
                  </a:ext>
                </a:extLst>
              </a:tr>
              <a:tr h="847862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Number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Romanian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Granted Status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from Pre-Settled to 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9800129"/>
                  </a:ext>
                </a:extLst>
              </a:tr>
              <a:tr h="84786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Repeat Applications</a:t>
                      </a:r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: </a:t>
                      </a:r>
                    </a:p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Aug. 2018 - Dec. 2021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593,170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89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49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834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508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F605C60-FE0D-45B6-AA84-82DF2F6F472F}"/>
              </a:ext>
            </a:extLst>
          </p:cNvPr>
          <p:cNvGrpSpPr/>
          <p:nvPr/>
        </p:nvGrpSpPr>
        <p:grpSpPr>
          <a:xfrm>
            <a:off x="8235741" y="3032894"/>
            <a:ext cx="3650856" cy="3542392"/>
            <a:chOff x="8235741" y="3032894"/>
            <a:chExt cx="3650856" cy="354239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58C6B5C-D549-469A-BCEE-62D1D26708ED}"/>
                </a:ext>
              </a:extLst>
            </p:cNvPr>
            <p:cNvSpPr/>
            <p:nvPr/>
          </p:nvSpPr>
          <p:spPr>
            <a:xfrm>
              <a:off x="11382597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52ED25F-6D69-4A1F-AAB3-81B7526F2490}"/>
                </a:ext>
              </a:extLst>
            </p:cNvPr>
            <p:cNvSpPr/>
            <p:nvPr/>
          </p:nvSpPr>
          <p:spPr>
            <a:xfrm>
              <a:off x="11382596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38A0684-4289-4D79-A42E-8238E473BC7B}"/>
                </a:ext>
              </a:extLst>
            </p:cNvPr>
            <p:cNvSpPr>
              <a:spLocks/>
            </p:cNvSpPr>
            <p:nvPr/>
          </p:nvSpPr>
          <p:spPr>
            <a:xfrm>
              <a:off x="8235741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0935BA-1265-450E-976B-2A52EDDB7DE3}"/>
                </a:ext>
              </a:extLst>
            </p:cNvPr>
            <p:cNvSpPr/>
            <p:nvPr/>
          </p:nvSpPr>
          <p:spPr>
            <a:xfrm>
              <a:off x="11382596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E60B3DB-E804-4125-99CA-C9831F013CAF}"/>
                </a:ext>
              </a:extLst>
            </p:cNvPr>
            <p:cNvSpPr/>
            <p:nvPr/>
          </p:nvSpPr>
          <p:spPr>
            <a:xfrm>
              <a:off x="9022455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B528E2-7971-4CEE-A481-A6FAEB92419D}"/>
                </a:ext>
              </a:extLst>
            </p:cNvPr>
            <p:cNvSpPr/>
            <p:nvPr/>
          </p:nvSpPr>
          <p:spPr>
            <a:xfrm>
              <a:off x="9809169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8B806D-E329-48D9-A00F-7EC8E53C68BD}"/>
                </a:ext>
              </a:extLst>
            </p:cNvPr>
            <p:cNvSpPr/>
            <p:nvPr/>
          </p:nvSpPr>
          <p:spPr>
            <a:xfrm>
              <a:off x="9809169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FA6A3DB-E4A5-42E2-91DF-6F79D792FB0B}"/>
                </a:ext>
              </a:extLst>
            </p:cNvPr>
            <p:cNvSpPr/>
            <p:nvPr/>
          </p:nvSpPr>
          <p:spPr>
            <a:xfrm>
              <a:off x="11382596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085229-DA9F-4C83-A271-DDA8D6885DFD}"/>
                </a:ext>
              </a:extLst>
            </p:cNvPr>
            <p:cNvSpPr/>
            <p:nvPr/>
          </p:nvSpPr>
          <p:spPr>
            <a:xfrm>
              <a:off x="10595883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B6818EC-041D-4182-9192-82F6D8C8FE7D}"/>
                </a:ext>
              </a:extLst>
            </p:cNvPr>
            <p:cNvSpPr/>
            <p:nvPr/>
          </p:nvSpPr>
          <p:spPr>
            <a:xfrm>
              <a:off x="9809169" y="4557579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6DC29B-ED07-4C1B-B761-BECA7918AF58}"/>
                </a:ext>
              </a:extLst>
            </p:cNvPr>
            <p:cNvSpPr/>
            <p:nvPr/>
          </p:nvSpPr>
          <p:spPr>
            <a:xfrm>
              <a:off x="10595883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0A8A83C-3491-4E52-9225-8661BEDC6838}"/>
                </a:ext>
              </a:extLst>
            </p:cNvPr>
            <p:cNvSpPr/>
            <p:nvPr/>
          </p:nvSpPr>
          <p:spPr>
            <a:xfrm>
              <a:off x="10595883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4E0749-66B2-4776-9A73-ECD520666A1F}"/>
                </a:ext>
              </a:extLst>
            </p:cNvPr>
            <p:cNvSpPr/>
            <p:nvPr/>
          </p:nvSpPr>
          <p:spPr>
            <a:xfrm>
              <a:off x="10595883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A5E7277-898D-4AA0-9089-DE87289F12A6}"/>
                </a:ext>
              </a:extLst>
            </p:cNvPr>
            <p:cNvSpPr/>
            <p:nvPr/>
          </p:nvSpPr>
          <p:spPr>
            <a:xfrm>
              <a:off x="11382596" y="3032894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F862F5E-2068-45E2-ABAA-3E67F46C03DE}"/>
                </a:ext>
              </a:extLst>
            </p:cNvPr>
            <p:cNvSpPr/>
            <p:nvPr/>
          </p:nvSpPr>
          <p:spPr>
            <a:xfrm>
              <a:off x="9022455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4534DB27-1CDC-5D41-A690-3C68BB22D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507" y="518038"/>
            <a:ext cx="9048985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5: EUSS Applications (EEA/EU only) and </a:t>
            </a:r>
            <a:r>
              <a:rPr lang="en-GB" sz="2800" b="1" dirty="0" err="1">
                <a:latin typeface="+mn-lt"/>
              </a:rPr>
              <a:t>NINo</a:t>
            </a:r>
            <a:r>
              <a:rPr lang="en-GB" sz="2800" b="1" dirty="0">
                <a:latin typeface="+mn-lt"/>
              </a:rPr>
              <a:t> Registrations by Area Type of UA Within Wales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B5C665-E9E5-3447-8417-DEBD4DD16301}"/>
              </a:ext>
            </a:extLst>
          </p:cNvPr>
          <p:cNvSpPr/>
          <p:nvPr/>
        </p:nvSpPr>
        <p:spPr>
          <a:xfrm>
            <a:off x="2248668" y="5445114"/>
            <a:ext cx="9387139" cy="1241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Sources: Home Office and DWP</a:t>
            </a:r>
          </a:p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</a:rPr>
              <a:t>Note: Groupings of UAs from Welsh Government (2008), </a:t>
            </a:r>
            <a:r>
              <a:rPr lang="en-GB" sz="3200" i="1" baseline="30000" dirty="0">
                <a:solidFill>
                  <a:srgbClr val="000000"/>
                </a:solidFill>
              </a:rPr>
              <a:t>A Statistical Focus on</a:t>
            </a:r>
          </a:p>
          <a:p>
            <a:pPr>
              <a:defRPr/>
            </a:pPr>
            <a:r>
              <a:rPr lang="en-GB" sz="3200" i="1" baseline="30000" dirty="0">
                <a:solidFill>
                  <a:srgbClr val="000000"/>
                </a:solidFill>
              </a:rPr>
              <a:t>Rural Wales</a:t>
            </a:r>
            <a:r>
              <a:rPr lang="en-GB" sz="3200" baseline="30000" dirty="0">
                <a:solidFill>
                  <a:srgbClr val="000000"/>
                </a:solidFill>
              </a:rPr>
              <a:t>.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0EEA2D-EEF0-44AD-D645-6B57F91CDA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32891"/>
              </p:ext>
            </p:extLst>
          </p:nvPr>
        </p:nvGraphicFramePr>
        <p:xfrm>
          <a:off x="1295400" y="1798320"/>
          <a:ext cx="9804482" cy="3257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5544">
                  <a:extLst>
                    <a:ext uri="{9D8B030D-6E8A-4147-A177-3AD203B41FA5}">
                      <a16:colId xmlns:a16="http://schemas.microsoft.com/office/drawing/2014/main" val="3014443148"/>
                    </a:ext>
                  </a:extLst>
                </a:gridCol>
                <a:gridCol w="1718619">
                  <a:extLst>
                    <a:ext uri="{9D8B030D-6E8A-4147-A177-3AD203B41FA5}">
                      <a16:colId xmlns:a16="http://schemas.microsoft.com/office/drawing/2014/main" val="2556138033"/>
                    </a:ext>
                  </a:extLst>
                </a:gridCol>
                <a:gridCol w="1456052">
                  <a:extLst>
                    <a:ext uri="{9D8B030D-6E8A-4147-A177-3AD203B41FA5}">
                      <a16:colId xmlns:a16="http://schemas.microsoft.com/office/drawing/2014/main" val="2074415485"/>
                    </a:ext>
                  </a:extLst>
                </a:gridCol>
                <a:gridCol w="1342671">
                  <a:extLst>
                    <a:ext uri="{9D8B030D-6E8A-4147-A177-3AD203B41FA5}">
                      <a16:colId xmlns:a16="http://schemas.microsoft.com/office/drawing/2014/main" val="1018063614"/>
                    </a:ext>
                  </a:extLst>
                </a:gridCol>
                <a:gridCol w="1814098">
                  <a:extLst>
                    <a:ext uri="{9D8B030D-6E8A-4147-A177-3AD203B41FA5}">
                      <a16:colId xmlns:a16="http://schemas.microsoft.com/office/drawing/2014/main" val="3319281090"/>
                    </a:ext>
                  </a:extLst>
                </a:gridCol>
                <a:gridCol w="1557498">
                  <a:extLst>
                    <a:ext uri="{9D8B030D-6E8A-4147-A177-3AD203B41FA5}">
                      <a16:colId xmlns:a16="http://schemas.microsoft.com/office/drawing/2014/main" val="1107887367"/>
                    </a:ext>
                  </a:extLst>
                </a:gridCol>
              </a:tblGrid>
              <a:tr h="878752">
                <a:tc>
                  <a:txBody>
                    <a:bodyPr/>
                    <a:lstStyle/>
                    <a:p>
                      <a:pPr algn="l" fontAlgn="b"/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EEA EUSS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Wales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EU </a:t>
                      </a:r>
                      <a:r>
                        <a:rPr lang="en-GB" sz="2400" b="1" u="none" strike="noStrike" dirty="0" err="1">
                          <a:effectLst/>
                          <a:latin typeface="+mn-lt"/>
                        </a:rPr>
                        <a:t>NINo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>
                          <a:effectLst/>
                          <a:latin typeface="+mn-lt"/>
                        </a:rPr>
                        <a:t>% Wales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EUSS as % </a:t>
                      </a:r>
                      <a:r>
                        <a:rPr lang="en-GB" sz="2400" b="1" u="none" strike="noStrike" dirty="0" err="1">
                          <a:effectLst/>
                          <a:latin typeface="+mn-lt"/>
                        </a:rPr>
                        <a:t>NINo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0420457"/>
                  </a:ext>
                </a:extLst>
              </a:tr>
              <a:tr h="475803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Rural UAs (9)</a:t>
                      </a:r>
                      <a:endParaRPr lang="en-GB" sz="2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21,750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21.6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39,895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29.1</a:t>
                      </a:r>
                      <a:endParaRPr lang="en-GB" sz="2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54.5</a:t>
                      </a:r>
                      <a:endParaRPr lang="en-GB" sz="2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9687098"/>
                  </a:ext>
                </a:extLst>
              </a:tr>
              <a:tr h="475803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Valley UAs (5)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10,460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10.4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13,022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9.5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80.3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1231449"/>
                  </a:ext>
                </a:extLst>
              </a:tr>
              <a:tr h="475803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Urban UAs (3)</a:t>
                      </a:r>
                      <a:endParaRPr lang="en-GB" sz="2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44,210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44.0</a:t>
                      </a:r>
                      <a:endParaRPr lang="en-GB" sz="2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55,198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40.3</a:t>
                      </a:r>
                      <a:endParaRPr lang="en-GB" sz="2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80.1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2593943"/>
                  </a:ext>
                </a:extLst>
              </a:tr>
              <a:tr h="475803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Other UAs (5)</a:t>
                      </a:r>
                      <a:endParaRPr lang="en-GB" sz="2400" b="0" i="0" u="none" strike="noStrike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24,170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24.0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28,783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21.0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84.0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3382450"/>
                  </a:ext>
                </a:extLst>
              </a:tr>
              <a:tr h="475803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Wales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100,590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136,889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5693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555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F605C60-FE0D-45B6-AA84-82DF2F6F472F}"/>
              </a:ext>
            </a:extLst>
          </p:cNvPr>
          <p:cNvGrpSpPr/>
          <p:nvPr/>
        </p:nvGrpSpPr>
        <p:grpSpPr>
          <a:xfrm>
            <a:off x="8235741" y="3032894"/>
            <a:ext cx="3650856" cy="3542392"/>
            <a:chOff x="8235741" y="3032894"/>
            <a:chExt cx="3650856" cy="354239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58C6B5C-D549-469A-BCEE-62D1D26708ED}"/>
                </a:ext>
              </a:extLst>
            </p:cNvPr>
            <p:cNvSpPr/>
            <p:nvPr/>
          </p:nvSpPr>
          <p:spPr>
            <a:xfrm>
              <a:off x="11382597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52ED25F-6D69-4A1F-AAB3-81B7526F2490}"/>
                </a:ext>
              </a:extLst>
            </p:cNvPr>
            <p:cNvSpPr/>
            <p:nvPr/>
          </p:nvSpPr>
          <p:spPr>
            <a:xfrm>
              <a:off x="11382596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38A0684-4289-4D79-A42E-8238E473BC7B}"/>
                </a:ext>
              </a:extLst>
            </p:cNvPr>
            <p:cNvSpPr>
              <a:spLocks/>
            </p:cNvSpPr>
            <p:nvPr/>
          </p:nvSpPr>
          <p:spPr>
            <a:xfrm>
              <a:off x="8235741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0935BA-1265-450E-976B-2A52EDDB7DE3}"/>
                </a:ext>
              </a:extLst>
            </p:cNvPr>
            <p:cNvSpPr/>
            <p:nvPr/>
          </p:nvSpPr>
          <p:spPr>
            <a:xfrm>
              <a:off x="11382596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E60B3DB-E804-4125-99CA-C9831F013CAF}"/>
                </a:ext>
              </a:extLst>
            </p:cNvPr>
            <p:cNvSpPr/>
            <p:nvPr/>
          </p:nvSpPr>
          <p:spPr>
            <a:xfrm>
              <a:off x="9022455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B528E2-7971-4CEE-A481-A6FAEB92419D}"/>
                </a:ext>
              </a:extLst>
            </p:cNvPr>
            <p:cNvSpPr/>
            <p:nvPr/>
          </p:nvSpPr>
          <p:spPr>
            <a:xfrm>
              <a:off x="9809169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8B806D-E329-48D9-A00F-7EC8E53C68BD}"/>
                </a:ext>
              </a:extLst>
            </p:cNvPr>
            <p:cNvSpPr/>
            <p:nvPr/>
          </p:nvSpPr>
          <p:spPr>
            <a:xfrm>
              <a:off x="9809169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FA6A3DB-E4A5-42E2-91DF-6F79D792FB0B}"/>
                </a:ext>
              </a:extLst>
            </p:cNvPr>
            <p:cNvSpPr/>
            <p:nvPr/>
          </p:nvSpPr>
          <p:spPr>
            <a:xfrm>
              <a:off x="11382596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085229-DA9F-4C83-A271-DDA8D6885DFD}"/>
                </a:ext>
              </a:extLst>
            </p:cNvPr>
            <p:cNvSpPr/>
            <p:nvPr/>
          </p:nvSpPr>
          <p:spPr>
            <a:xfrm>
              <a:off x="10595883" y="6071286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B6818EC-041D-4182-9192-82F6D8C8FE7D}"/>
                </a:ext>
              </a:extLst>
            </p:cNvPr>
            <p:cNvSpPr/>
            <p:nvPr/>
          </p:nvSpPr>
          <p:spPr>
            <a:xfrm>
              <a:off x="9809169" y="4557579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6DC29B-ED07-4C1B-B761-BECA7918AF58}"/>
                </a:ext>
              </a:extLst>
            </p:cNvPr>
            <p:cNvSpPr/>
            <p:nvPr/>
          </p:nvSpPr>
          <p:spPr>
            <a:xfrm>
              <a:off x="10595883" y="3792492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0A8A83C-3491-4E52-9225-8661BEDC6838}"/>
                </a:ext>
              </a:extLst>
            </p:cNvPr>
            <p:cNvSpPr/>
            <p:nvPr/>
          </p:nvSpPr>
          <p:spPr>
            <a:xfrm>
              <a:off x="10595883" y="4552090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4E0749-66B2-4776-9A73-ECD520666A1F}"/>
                </a:ext>
              </a:extLst>
            </p:cNvPr>
            <p:cNvSpPr/>
            <p:nvPr/>
          </p:nvSpPr>
          <p:spPr>
            <a:xfrm>
              <a:off x="10595883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A5E7277-898D-4AA0-9089-DE87289F12A6}"/>
                </a:ext>
              </a:extLst>
            </p:cNvPr>
            <p:cNvSpPr/>
            <p:nvPr/>
          </p:nvSpPr>
          <p:spPr>
            <a:xfrm>
              <a:off x="11382596" y="3032894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F862F5E-2068-45E2-ABAA-3E67F46C03DE}"/>
                </a:ext>
              </a:extLst>
            </p:cNvPr>
            <p:cNvSpPr/>
            <p:nvPr/>
          </p:nvSpPr>
          <p:spPr>
            <a:xfrm>
              <a:off x="9022455" y="5311688"/>
              <a:ext cx="504000" cy="504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4534DB27-1CDC-5D41-A690-3C68BB22D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880" y="822838"/>
            <a:ext cx="9048985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6: EUSS Applications (EEA only) in Rural UAs in Wales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B5C665-E9E5-3447-8417-DEBD4DD16301}"/>
              </a:ext>
            </a:extLst>
          </p:cNvPr>
          <p:cNvSpPr/>
          <p:nvPr/>
        </p:nvSpPr>
        <p:spPr>
          <a:xfrm>
            <a:off x="2063750" y="5622721"/>
            <a:ext cx="80645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B0F79A-EF53-312C-381E-64917B1F8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412414"/>
              </p:ext>
            </p:extLst>
          </p:nvPr>
        </p:nvGraphicFramePr>
        <p:xfrm>
          <a:off x="1280160" y="1600712"/>
          <a:ext cx="10102434" cy="3771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3297">
                  <a:extLst>
                    <a:ext uri="{9D8B030D-6E8A-4147-A177-3AD203B41FA5}">
                      <a16:colId xmlns:a16="http://schemas.microsoft.com/office/drawing/2014/main" val="703357426"/>
                    </a:ext>
                  </a:extLst>
                </a:gridCol>
                <a:gridCol w="1239457">
                  <a:extLst>
                    <a:ext uri="{9D8B030D-6E8A-4147-A177-3AD203B41FA5}">
                      <a16:colId xmlns:a16="http://schemas.microsoft.com/office/drawing/2014/main" val="1828618321"/>
                    </a:ext>
                  </a:extLst>
                </a:gridCol>
                <a:gridCol w="1341331">
                  <a:extLst>
                    <a:ext uri="{9D8B030D-6E8A-4147-A177-3AD203B41FA5}">
                      <a16:colId xmlns:a16="http://schemas.microsoft.com/office/drawing/2014/main" val="1224208443"/>
                    </a:ext>
                  </a:extLst>
                </a:gridCol>
                <a:gridCol w="1154565">
                  <a:extLst>
                    <a:ext uri="{9D8B030D-6E8A-4147-A177-3AD203B41FA5}">
                      <a16:colId xmlns:a16="http://schemas.microsoft.com/office/drawing/2014/main" val="3193812428"/>
                    </a:ext>
                  </a:extLst>
                </a:gridCol>
                <a:gridCol w="1069670">
                  <a:extLst>
                    <a:ext uri="{9D8B030D-6E8A-4147-A177-3AD203B41FA5}">
                      <a16:colId xmlns:a16="http://schemas.microsoft.com/office/drawing/2014/main" val="519174710"/>
                    </a:ext>
                  </a:extLst>
                </a:gridCol>
                <a:gridCol w="1035711">
                  <a:extLst>
                    <a:ext uri="{9D8B030D-6E8A-4147-A177-3AD203B41FA5}">
                      <a16:colId xmlns:a16="http://schemas.microsoft.com/office/drawing/2014/main" val="767171452"/>
                    </a:ext>
                  </a:extLst>
                </a:gridCol>
                <a:gridCol w="1069670">
                  <a:extLst>
                    <a:ext uri="{9D8B030D-6E8A-4147-A177-3AD203B41FA5}">
                      <a16:colId xmlns:a16="http://schemas.microsoft.com/office/drawing/2014/main" val="1355795260"/>
                    </a:ext>
                  </a:extLst>
                </a:gridCol>
                <a:gridCol w="1018733">
                  <a:extLst>
                    <a:ext uri="{9D8B030D-6E8A-4147-A177-3AD203B41FA5}">
                      <a16:colId xmlns:a16="http://schemas.microsoft.com/office/drawing/2014/main" val="656719879"/>
                    </a:ext>
                  </a:extLst>
                </a:gridCol>
              </a:tblGrid>
              <a:tr h="303668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Poland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Romania</a:t>
                      </a:r>
                      <a:endParaRPr lang="en-GB" sz="20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Other EEA</a:t>
                      </a:r>
                      <a:endParaRPr lang="en-GB" sz="20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EEA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4826408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No.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EEA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No.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EEA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No.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EEA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028525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Carmarthenshire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3,030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57.0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830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15.6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1,460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27.4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5,320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07089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Ceredigion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1,180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43.2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12.1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1,220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44.7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2,730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0998852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Conwy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10.5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1,250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59.5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2,100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5727056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Denbighshire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30.1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14.1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870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55.8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1,560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4705960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Gwynedd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18.6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410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15.9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1,690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65.5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2,580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0937352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Isle of Anglesey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22.0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10.2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67.8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590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4577852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Monmouthshire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22.4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16.1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1,070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61.5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1,740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2346149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Pembrokeshire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22.7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19.3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1,350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57.9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2,330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7928920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Powys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1,070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38.2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11.8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1,400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9673538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Rural Wales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7,910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36.4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3,130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14.4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10,710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49.2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21,750</a:t>
                      </a:r>
                      <a:endParaRPr lang="en-GB" sz="20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8305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96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5.xml.rels>&#65279;<?xml version="1.0" encoding="utf-8"?><Relationships xmlns="http://schemas.openxmlformats.org/package/2006/relationships"><Relationship Type="http://schemas.openxmlformats.org/officeDocument/2006/relationships/customXmlProps" Target="/customXML/itemProps5.xml" Id="Rd3c4172d526e4b2384ade4b889302c76" /></Relationships>
</file>

<file path=customXML/item5.xml><?xml version="1.0" encoding="utf-8"?>
<metadata xmlns="http://www.objective.com/ecm/document/metadata/FF3C5B18883D4E21973B57C2EEED7FD1" version="1.0.0">
  <systemFields>
    <field name="Objective-Id">
      <value order="0">A40703093</value>
    </field>
    <field name="Objective-Title">
      <value order="0">euss-sgm-sd 18.05.22</value>
    </field>
    <field name="Objective-Description">
      <value order="0"/>
    </field>
    <field name="Objective-CreationStamp">
      <value order="0">2022-05-17T15:23:11Z</value>
    </field>
    <field name="Objective-IsApproved">
      <value order="0">false</value>
    </field>
    <field name="Objective-IsPublished">
      <value order="0">true</value>
    </field>
    <field name="Objective-DatePublished">
      <value order="0">2022-05-18T11:11:20Z</value>
    </field>
    <field name="Objective-ModificationStamp">
      <value order="0">2022-05-18T11:11:20Z</value>
    </field>
    <field name="Objective-Owner">
      <value order="0">Lloyd-Williams, Ffion (KAS)</value>
    </field>
    <field name="Objective-Path">
      <value order="0">Objective Global Folder:Business File Plan:WG Organisational Groups:NEW - Post April 2022 - Chief Operating Officer:Chief Operating Officer (COO) - KAS - Chief Statistician:1 - Save:Administrative Data Research Unit - Wales:EUSS Data Linkage Project:ADRU - EUSS Data Linkage Project - Admin and Meetings - 2020-2022:EUSS Steering Group</value>
    </field>
    <field name="Objective-Parent">
      <value order="0">EUSS Steering Group</value>
    </field>
    <field name="Objective-State">
      <value order="0">Published</value>
    </field>
    <field name="Objective-VersionId">
      <value order="0">vA78097159</value>
    </field>
    <field name="Objective-Version">
      <value order="0">1.0</value>
    </field>
    <field name="Objective-VersionNumber">
      <value order="0">2</value>
    </field>
    <field name="Objective-VersionComment">
      <value order="0">Version 2</value>
    </field>
    <field name="Objective-FileNumber">
      <value order="0">qA1452312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Date Acquired">
        <value order="0"/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5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7A7C8C56836A40BD014118DAE11F19" ma:contentTypeVersion="8" ma:contentTypeDescription="Create a new document." ma:contentTypeScope="" ma:versionID="c6dbaeda476487602a72ee33222a0aef">
  <xsd:schema xmlns:xsd="http://www.w3.org/2001/XMLSchema" xmlns:xs="http://www.w3.org/2001/XMLSchema" xmlns:p="http://schemas.microsoft.com/office/2006/metadata/properties" xmlns:ns3="098ef55d-40c1-4a1b-9e12-f245bd42b7e5" targetNamespace="http://schemas.microsoft.com/office/2006/metadata/properties" ma:root="true" ma:fieldsID="bf87bec16314f7a407969238d1ea2ba1" ns3:_="">
    <xsd:import namespace="098ef55d-40c1-4a1b-9e12-f245bd42b7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ef55d-40c1-4a1b-9e12-f245bd42b7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E3F597-EA5E-43FB-8351-744439AFE9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7C8DD2-05C1-4DFE-B0D8-97F4C82D6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8ef55d-40c1-4a1b-9e12-f245bd42b7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DD148D-7359-4B2B-9B90-AF68A12E8836}">
  <ds:schemaRefs>
    <ds:schemaRef ds:uri="http://purl.org/dc/elements/1.1/"/>
    <ds:schemaRef ds:uri="http://schemas.microsoft.com/office/2006/documentManagement/types"/>
    <ds:schemaRef ds:uri="098ef55d-40c1-4a1b-9e12-f245bd42b7e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4965</TotalTime>
  <Words>733</Words>
  <Application>Microsoft Office PowerPoint</Application>
  <PresentationFormat>Widescreen</PresentationFormat>
  <Paragraphs>292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 EUSS applications vs NINo Registrations for Areas Within Wales  Stephen Drinkwater University of Roehampton, London &amp; WISERD  May 2022    ADR UK/ESRC Project on EUSS Data Linkage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Webster, Nicholas (KAS)</dc:creator>
  <cp:lastModifiedBy>Lloyd-Williams, Ffion (KAS)</cp:lastModifiedBy>
  <cp:revision>56</cp:revision>
  <dcterms:created xsi:type="dcterms:W3CDTF">2020-03-09T15:09:31Z</dcterms:created>
  <dcterms:modified xsi:type="dcterms:W3CDTF">2022-05-17T15:23:11Z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A40703093</vt:lpwstr>
  </property>
  <property fmtid="{D5CDD505-2E9C-101B-9397-08002B2CF9AE}" pid="4" name="Objective-Title">
    <vt:lpwstr>euss-sgm-sd 18.05.22</vt:lpwstr>
  </property>
  <property fmtid="{D5CDD505-2E9C-101B-9397-08002B2CF9AE}" pid="5" name="Objective-Description">
    <vt:lpwstr/>
  </property>
  <property fmtid="{D5CDD505-2E9C-101B-9397-08002B2CF9AE}" pid="6" name="Objective-CreationStamp">
    <vt:filetime>2022-05-17T15:23:18Z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2022-05-18T11:11:20Z</vt:filetime>
  </property>
  <property fmtid="{D5CDD505-2E9C-101B-9397-08002B2CF9AE}" pid="10" name="Objective-ModificationStamp">
    <vt:filetime>2022-05-18T11:11:20Z</vt:filetime>
  </property>
  <property fmtid="{D5CDD505-2E9C-101B-9397-08002B2CF9AE}" pid="11" name="Objective-Owner">
    <vt:lpwstr>Lloyd-Williams, Ffion (KAS)</vt:lpwstr>
  </property>
  <property fmtid="{D5CDD505-2E9C-101B-9397-08002B2CF9AE}" pid="12" name="Objective-Path">
    <vt:lpwstr>Objective Global Folder:Business File Plan:WG Organisational Groups:NEW - Post April 2022 - Chief Operating Officer:Chief Operating Officer (COO) - KAS - Chief Statistician:1 - Save:Administrative Data Research Unit - Wales:EUSS Data Linkage Project:ADRU - EUSS Data Linkage Project - Admin and Meetings - 2020-2022:EUSS Steering Group:</vt:lpwstr>
  </property>
  <property fmtid="{D5CDD505-2E9C-101B-9397-08002B2CF9AE}" pid="13" name="Objective-Parent">
    <vt:lpwstr>EUSS Steering Group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vA78097159</vt:lpwstr>
  </property>
  <property fmtid="{D5CDD505-2E9C-101B-9397-08002B2CF9AE}" pid="16" name="Objective-Version">
    <vt:lpwstr>1.0</vt:lpwstr>
  </property>
  <property fmtid="{D5CDD505-2E9C-101B-9397-08002B2CF9AE}" pid="17" name="Objective-VersionNumber">
    <vt:r8>2</vt:r8>
  </property>
  <property fmtid="{D5CDD505-2E9C-101B-9397-08002B2CF9AE}" pid="18" name="Objective-VersionComment">
    <vt:lpwstr>Version 2</vt:lpwstr>
  </property>
  <property fmtid="{D5CDD505-2E9C-101B-9397-08002B2CF9AE}" pid="19" name="Objective-FileNumber">
    <vt:lpwstr/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/>
  </property>
  <property fmtid="{D5CDD505-2E9C-101B-9397-08002B2CF9AE}" pid="22" name="Objective-Language">
    <vt:lpwstr>English (eng)</vt:lpwstr>
  </property>
  <property fmtid="{D5CDD505-2E9C-101B-9397-08002B2CF9AE}" pid="23" name="Objective-Date Acquired">
    <vt:lpwstr/>
  </property>
  <property fmtid="{D5CDD505-2E9C-101B-9397-08002B2CF9AE}" pid="24" name="Objective-What to Keep">
    <vt:lpwstr>No</vt:lpwstr>
  </property>
  <property fmtid="{D5CDD505-2E9C-101B-9397-08002B2CF9AE}" pid="25" name="Objective-Official Transl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  <property fmtid="{D5CDD505-2E9C-101B-9397-08002B2CF9AE}" pid="28" name="ContentTypeId">
    <vt:lpwstr>0x0101000B7A7C8C56836A40BD014118DAE11F19</vt:lpwstr>
  </property>
</Properties>
</file>