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257" r:id="rId6"/>
    <p:sldId id="261" r:id="rId7"/>
    <p:sldId id="274" r:id="rId8"/>
    <p:sldId id="284" r:id="rId9"/>
    <p:sldId id="283" r:id="rId10"/>
    <p:sldId id="285" r:id="rId11"/>
    <p:sldId id="286" r:id="rId12"/>
    <p:sldId id="275" r:id="rId13"/>
    <p:sldId id="289" r:id="rId14"/>
    <p:sldId id="290" r:id="rId15"/>
    <p:sldId id="29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B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497"/>
  </p:normalViewPr>
  <p:slideViewPr>
    <p:cSldViewPr snapToGrid="0">
      <p:cViewPr varScale="1">
        <p:scale>
          <a:sx n="108" d="100"/>
          <a:sy n="108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DF61F-9109-41DF-BBCC-75B94CEC083B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62A1E-060D-46BE-B328-33DEFD16DB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69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Dec 2021 is latest info for countries of UK. Some more recent info for UK only (April 2022) – 6.6m tot.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025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Dec 2021 is latest info for countries of UK. Some more recent info for UK only (April 2022) – 6.6m tot.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343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includes some apps (small % from outside EU)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33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includes some apps (small % from outside EU)V. similar age dist. (based on these cats)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510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6.4m in UK as a whole up to Dec 21. More than sum of 4 home countries (some apps made abroad).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772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Unsurp</a:t>
            </a:r>
            <a:r>
              <a:rPr lang="en-US" dirty="0"/>
              <a:t>. that % lates have fallen but repeats and joiners are high. Blog (or analysis on this =&gt; but no Wales only data – I don’t think).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457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of UK – no Wales?. Check what derivative rights are and if any Welsh data on this. Fairly high apps continued </a:t>
            </a:r>
            <a:r>
              <a:rPr lang="en-US" dirty="0" err="1"/>
              <a:t>til</a:t>
            </a:r>
            <a:r>
              <a:rPr lang="en-US" dirty="0"/>
              <a:t> Jun 2022: 50k in June and 53k in May. 45-65k in each month. Something regarding extension here? =&gt; . Wouldn’t have this data before? % Received after June 2021.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18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Wales had lowest pop. Growth rate and second lowest amount of EUSS apps (as % of pop – after NE). London had by far the highest number of EUSS apps – well over 1/3 of total. But East of England had highest pop. Growth rate. London not far behind but likely to fall (or have fallen) after Covid pandemic.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63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Around 36% of Welsh EUSS apps received from Cardiff and Newport. These two areas also had highest pop growth rates – although Newport’s particularly high and double that of Cardiff’s. Also rel. high % EUSS apps in </a:t>
            </a:r>
            <a:r>
              <a:rPr lang="en-US" dirty="0" err="1"/>
              <a:t>Flintshire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743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Pop. fell in 7 UAs (1/3) between 2011 and 2021 including Swansea. But a couple of areas in this list did receive a relatively high % of EUSS apps including Swansea as well as Wrexham – both greater than their population ratios. All UAs here had pop growths of less than 1%.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362A1E-060D-46BE-B328-33DEFD16DB3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700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23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7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83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46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20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3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99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50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0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6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68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9C728-9F4D-4A48-A8C8-B902807B44B5}" type="datetimeFigureOut">
              <a:rPr lang="en-GB" smtClean="0"/>
              <a:t>21/10/2022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BEEAE-1226-44DB-A59B-4CC4754FA4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325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BBB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03" y="629412"/>
            <a:ext cx="6373903" cy="3013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BCDA35A1-53F4-F841-B361-D6EFC3AAB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6669" y="4296492"/>
            <a:ext cx="8064500" cy="2092325"/>
          </a:xfrm>
        </p:spPr>
        <p:txBody>
          <a:bodyPr>
            <a:normAutofit fontScale="90000"/>
          </a:bodyPr>
          <a:lstStyle/>
          <a:p>
            <a:br>
              <a:rPr lang="en-GB" altLang="en-US" sz="3200" b="1" dirty="0">
                <a:ea typeface="ＭＳ Ｐゴシック" panose="020B0600070205080204" pitchFamily="34" charset="-128"/>
              </a:rPr>
            </a:br>
            <a:r>
              <a:rPr lang="en-GB" altLang="en-US" sz="3200" b="1" dirty="0">
                <a:ea typeface="ＭＳ Ｐゴシック" panose="020B0600070205080204" pitchFamily="34" charset="-128"/>
              </a:rPr>
              <a:t>Update on </a:t>
            </a:r>
            <a:r>
              <a:rPr lang="en-GB" sz="3600" b="1" dirty="0"/>
              <a:t>EUSS applications in Wales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br>
              <a:rPr lang="en-GB" altLang="en-US" sz="2000" dirty="0">
                <a:ea typeface="ＭＳ Ｐゴシック" panose="020B0600070205080204" pitchFamily="34" charset="-128"/>
              </a:rPr>
            </a:br>
            <a:r>
              <a:rPr lang="en-GB" altLang="en-US" sz="3100" dirty="0">
                <a:ea typeface="ＭＳ Ｐゴシック" panose="020B0600070205080204" pitchFamily="34" charset="-128"/>
              </a:rPr>
              <a:t>Stephen Drinkwater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r>
              <a:rPr lang="en-US" altLang="en-US" sz="2700" dirty="0">
                <a:ea typeface="ＭＳ Ｐゴシック" panose="020B0600070205080204" pitchFamily="34" charset="-128"/>
              </a:rPr>
              <a:t>University of Roehampton, London &amp; WISERD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br>
              <a:rPr lang="en-GB" altLang="en-US" sz="2000" dirty="0">
                <a:ea typeface="ＭＳ Ｐゴシック" panose="020B0600070205080204" pitchFamily="34" charset="-128"/>
              </a:rPr>
            </a:br>
            <a:r>
              <a:rPr lang="en-GB" altLang="en-US" sz="2700" dirty="0">
                <a:ea typeface="ＭＳ Ｐゴシック" panose="020B0600070205080204" pitchFamily="34" charset="-128"/>
              </a:rPr>
              <a:t>October 2022</a:t>
            </a:r>
            <a:br>
              <a:rPr lang="en-GB" altLang="en-US" sz="2000" dirty="0">
                <a:ea typeface="ＭＳ Ｐゴシック" panose="020B0600070205080204" pitchFamily="34" charset="-128"/>
              </a:rPr>
            </a:br>
            <a:br>
              <a:rPr lang="en-GB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b="1" dirty="0">
                <a:ea typeface="ＭＳ Ｐゴシック" panose="020B0600070205080204" pitchFamily="34" charset="-128"/>
              </a:rPr>
              <a:t> </a:t>
            </a:r>
            <a:br>
              <a:rPr lang="en-GB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b="1" dirty="0">
                <a:solidFill>
                  <a:srgbClr val="002060"/>
                </a:solidFill>
                <a:ea typeface="ＭＳ Ｐゴシック" panose="020B0600070205080204" pitchFamily="34" charset="-128"/>
              </a:rPr>
              <a:t>ADR UK/ESRC Project on EUSS Data Linkage</a:t>
            </a:r>
            <a:endParaRPr lang="en-GB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268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97637EA9-4153-E544-BD08-9040DE24B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105" y="293826"/>
            <a:ext cx="750300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8: Population and EUSS Applications by Unitary Authority Wales (Lowest Pop. Growth)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67E2F0-3755-604A-8F19-320F142089AF}"/>
              </a:ext>
            </a:extLst>
          </p:cNvPr>
          <p:cNvSpPr/>
          <p:nvPr/>
        </p:nvSpPr>
        <p:spPr>
          <a:xfrm>
            <a:off x="2268103" y="5961439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Sources: ONS (Census) and Home Office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1F189C-3B3B-DE26-3B58-BED7DD30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967678"/>
              </p:ext>
            </p:extLst>
          </p:nvPr>
        </p:nvGraphicFramePr>
        <p:xfrm>
          <a:off x="716280" y="1447800"/>
          <a:ext cx="10607040" cy="438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3431">
                  <a:extLst>
                    <a:ext uri="{9D8B030D-6E8A-4147-A177-3AD203B41FA5}">
                      <a16:colId xmlns:a16="http://schemas.microsoft.com/office/drawing/2014/main" val="2540224454"/>
                    </a:ext>
                  </a:extLst>
                </a:gridCol>
                <a:gridCol w="1173066">
                  <a:extLst>
                    <a:ext uri="{9D8B030D-6E8A-4147-A177-3AD203B41FA5}">
                      <a16:colId xmlns:a16="http://schemas.microsoft.com/office/drawing/2014/main" val="1108151240"/>
                    </a:ext>
                  </a:extLst>
                </a:gridCol>
                <a:gridCol w="1173066">
                  <a:extLst>
                    <a:ext uri="{9D8B030D-6E8A-4147-A177-3AD203B41FA5}">
                      <a16:colId xmlns:a16="http://schemas.microsoft.com/office/drawing/2014/main" val="4175632718"/>
                    </a:ext>
                  </a:extLst>
                </a:gridCol>
                <a:gridCol w="1173066">
                  <a:extLst>
                    <a:ext uri="{9D8B030D-6E8A-4147-A177-3AD203B41FA5}">
                      <a16:colId xmlns:a16="http://schemas.microsoft.com/office/drawing/2014/main" val="3254903608"/>
                    </a:ext>
                  </a:extLst>
                </a:gridCol>
                <a:gridCol w="1173066">
                  <a:extLst>
                    <a:ext uri="{9D8B030D-6E8A-4147-A177-3AD203B41FA5}">
                      <a16:colId xmlns:a16="http://schemas.microsoft.com/office/drawing/2014/main" val="3098822392"/>
                    </a:ext>
                  </a:extLst>
                </a:gridCol>
                <a:gridCol w="1186549">
                  <a:extLst>
                    <a:ext uri="{9D8B030D-6E8A-4147-A177-3AD203B41FA5}">
                      <a16:colId xmlns:a16="http://schemas.microsoft.com/office/drawing/2014/main" val="1305490934"/>
                    </a:ext>
                  </a:extLst>
                </a:gridCol>
                <a:gridCol w="1312398">
                  <a:extLst>
                    <a:ext uri="{9D8B030D-6E8A-4147-A177-3AD203B41FA5}">
                      <a16:colId xmlns:a16="http://schemas.microsoft.com/office/drawing/2014/main" val="2252419187"/>
                    </a:ext>
                  </a:extLst>
                </a:gridCol>
                <a:gridCol w="1312398">
                  <a:extLst>
                    <a:ext uri="{9D8B030D-6E8A-4147-A177-3AD203B41FA5}">
                      <a16:colId xmlns:a16="http://schemas.microsoft.com/office/drawing/2014/main" val="3382609999"/>
                    </a:ext>
                  </a:extLst>
                </a:gridCol>
              </a:tblGrid>
              <a:tr h="842130">
                <a:tc>
                  <a:txBody>
                    <a:bodyPr/>
                    <a:lstStyle/>
                    <a:p>
                      <a:pPr algn="l" fontAlgn="b"/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>
                          <a:effectLst/>
                          <a:latin typeface="+mn-lt"/>
                        </a:rPr>
                        <a:t>Usual resident pop. 2011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+mn-lt"/>
                        </a:rPr>
                        <a:t>Usual resident pop. 2021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+mn-lt"/>
                        </a:rPr>
                        <a:t>% change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+mn-lt"/>
                        </a:rPr>
                        <a:t>EUSS Apps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>
                          <a:effectLst/>
                          <a:latin typeface="+mn-lt"/>
                        </a:rPr>
                        <a:t>EUSS as % Pop.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>
                          <a:effectLst/>
                          <a:latin typeface="+mn-lt"/>
                        </a:rPr>
                        <a:t>% EUSS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+mn-lt"/>
                        </a:rPr>
                        <a:t>% Pop.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5932961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Pembrokeshire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122,439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123,400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0.8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2,450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8356082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Powys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132,976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133,200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0.2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2,940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2.7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28076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Wrexham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134,844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135,100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0.2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9,530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7.1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8.8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336223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Merthyr Tydfil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58,802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58,800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3,040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5.2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2.8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6543748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Swansea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239,023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238,500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-0.2</a:t>
                      </a:r>
                      <a:endParaRPr lang="en-GB" sz="2000" b="0" i="0" u="none" strike="noStrike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10,000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4.2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9.3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7.7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8242828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Conwy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115,228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114,800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-0.4</a:t>
                      </a:r>
                      <a:endParaRPr lang="en-GB" sz="2000" b="0" i="0" u="none" strike="noStrike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2,220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2.1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3.7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73403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Isle of Anglesey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69,751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68,900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-1.2</a:t>
                      </a:r>
                      <a:endParaRPr lang="en-GB" sz="2000" b="0" i="0" u="none" strike="noStrike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610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0.9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0.6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3356269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Caerphilly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178,806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175,900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-1.6</a:t>
                      </a:r>
                      <a:endParaRPr lang="en-GB" sz="2000" b="0" i="0" u="none" strike="noStrike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2,190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5.7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6357786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Gwynedd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121,874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117,400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-3.7</a:t>
                      </a:r>
                      <a:endParaRPr lang="en-GB" sz="2000" b="0" i="0" u="none" strike="noStrike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2,700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4425672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Blaenau Gwent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69,814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66,900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-4.2</a:t>
                      </a:r>
                      <a:endParaRPr lang="en-GB" sz="2000" b="0" i="0" u="none" strike="noStrike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1,570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1.5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5805044"/>
                  </a:ext>
                </a:extLst>
              </a:tr>
              <a:tr h="306577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Ceredigion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75,922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71,500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-5.8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2,820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3.9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+mn-lt"/>
                        </a:rPr>
                        <a:t>2.6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+mn-lt"/>
                        </a:rPr>
                        <a:t>2.3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5405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831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5" name="Rectangle 2">
            <a:extLst>
              <a:ext uri="{FF2B5EF4-FFF2-40B4-BE49-F238E27FC236}">
                <a16:creationId xmlns:a16="http://schemas.microsoft.com/office/drawing/2014/main" id="{A19DFEE5-11DD-FA40-8034-31D607938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383" y="227011"/>
            <a:ext cx="6418262" cy="77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/>
              <a:t>Conclusions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24A8F38B-BF3F-F641-BE92-48C69CACF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7668" y="615949"/>
            <a:ext cx="8856663" cy="532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419100" indent="-4191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indent="0" eaLnBrk="1" hangingPunct="1">
              <a:lnSpc>
                <a:spcPct val="90000"/>
              </a:lnSpc>
              <a:buNone/>
            </a:pPr>
            <a:endParaRPr lang="en-GB" altLang="en-US" sz="2400" dirty="0"/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Some positive correlation between areas with highest population growth rates and highest concentrations of EUSS applications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Stronger for regions of Britain than UAs in Wales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2400" dirty="0"/>
              <a:t>Correlation coefficient of 0.55 for GB regions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2400" dirty="0"/>
              <a:t>Correlation coefficient of 0.34 for Welsh UAs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Some Welsh UAs with high concentrations of EUSS apps had relatively low or negative pop. growth esp. Wrexham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But 2021 Census statistics likely to be affected by pandemic =&gt; analysis using </a:t>
            </a:r>
            <a:r>
              <a:rPr lang="en-GB" altLang="en-US" sz="2400" dirty="0">
                <a:solidFill>
                  <a:srgbClr val="FF0000"/>
                </a:solidFill>
              </a:rPr>
              <a:t>Mid Year Pop. </a:t>
            </a:r>
            <a:r>
              <a:rPr lang="en-GB" altLang="en-US" sz="2400" dirty="0" err="1">
                <a:solidFill>
                  <a:srgbClr val="FF0000"/>
                </a:solidFill>
              </a:rPr>
              <a:t>Ests</a:t>
            </a:r>
            <a:r>
              <a:rPr lang="en-GB" altLang="en-US" sz="2400" dirty="0">
                <a:solidFill>
                  <a:srgbClr val="FF0000"/>
                </a:solidFill>
              </a:rPr>
              <a:t> </a:t>
            </a:r>
            <a:r>
              <a:rPr lang="en-GB" altLang="en-US" sz="2400" dirty="0"/>
              <a:t>for 2020 indicates some similarities but also some differences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92235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5" name="Rectangle 2">
            <a:extLst>
              <a:ext uri="{FF2B5EF4-FFF2-40B4-BE49-F238E27FC236}">
                <a16:creationId xmlns:a16="http://schemas.microsoft.com/office/drawing/2014/main" id="{A19DFEE5-11DD-FA40-8034-31D607938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383" y="227011"/>
            <a:ext cx="6418262" cy="77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/>
              <a:t>Overview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24A8F38B-BF3F-F641-BE92-48C69CACF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220" y="912813"/>
            <a:ext cx="8856663" cy="532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419100" indent="-4191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indent="0" eaLnBrk="1" hangingPunct="1">
              <a:lnSpc>
                <a:spcPct val="90000"/>
              </a:lnSpc>
              <a:buNone/>
            </a:pPr>
            <a:endParaRPr lang="en-GB" altLang="en-US" sz="2400" dirty="0"/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This presentation will provide an update on EUSS applications in Wales – up to </a:t>
            </a:r>
            <a:r>
              <a:rPr lang="en-GB" altLang="en-US" sz="2400" dirty="0">
                <a:solidFill>
                  <a:srgbClr val="FF0000"/>
                </a:solidFill>
              </a:rPr>
              <a:t>June 2022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Outcomes and characteristics of EUSS applicants will also be compared with all applications received by the Home Office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Again some information will be presented on (all) applications received since June 2021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Finally Total EUSS applications for regions and Welsh UAs alongside recently released </a:t>
            </a:r>
            <a:r>
              <a:rPr lang="en-GB" altLang="en-US" sz="2400" dirty="0">
                <a:solidFill>
                  <a:srgbClr val="FF0000"/>
                </a:solidFill>
              </a:rPr>
              <a:t>2021 Census of Population </a:t>
            </a:r>
            <a:r>
              <a:rPr lang="en-GB" altLang="en-US" sz="2400" dirty="0"/>
              <a:t>data will also be reported 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1048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D3D51EFE-55A5-4F4E-AFAC-94871C74C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9" y="367894"/>
            <a:ext cx="878547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1: EUSS Applications by Country of Nationality, </a:t>
            </a:r>
          </a:p>
          <a:p>
            <a:pPr algn="ctr">
              <a:defRPr/>
            </a:pPr>
            <a:r>
              <a:rPr lang="en-GB" sz="2800" b="1" dirty="0">
                <a:latin typeface="+mn-lt"/>
              </a:rPr>
              <a:t>August 2018 – June 2022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B64722-29C3-944F-B6FB-37FCA342432A}"/>
              </a:ext>
            </a:extLst>
          </p:cNvPr>
          <p:cNvSpPr/>
          <p:nvPr/>
        </p:nvSpPr>
        <p:spPr>
          <a:xfrm>
            <a:off x="2221196" y="4340627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21D6CD6-B3D0-855A-A329-D741F4D84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483615"/>
              </p:ext>
            </p:extLst>
          </p:nvPr>
        </p:nvGraphicFramePr>
        <p:xfrm>
          <a:off x="2221196" y="1498624"/>
          <a:ext cx="7749608" cy="24891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2608">
                  <a:extLst>
                    <a:ext uri="{9D8B030D-6E8A-4147-A177-3AD203B41FA5}">
                      <a16:colId xmlns:a16="http://schemas.microsoft.com/office/drawing/2014/main" val="2809001240"/>
                    </a:ext>
                  </a:extLst>
                </a:gridCol>
                <a:gridCol w="1844040">
                  <a:extLst>
                    <a:ext uri="{9D8B030D-6E8A-4147-A177-3AD203B41FA5}">
                      <a16:colId xmlns:a16="http://schemas.microsoft.com/office/drawing/2014/main" val="240576513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909536624"/>
                    </a:ext>
                  </a:extLst>
                </a:gridCol>
                <a:gridCol w="1859280">
                  <a:extLst>
                    <a:ext uri="{9D8B030D-6E8A-4147-A177-3AD203B41FA5}">
                      <a16:colId xmlns:a16="http://schemas.microsoft.com/office/drawing/2014/main" val="1457129765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1085366460"/>
                    </a:ext>
                  </a:extLst>
                </a:gridCol>
              </a:tblGrid>
              <a:tr h="619708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Total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%EU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%EEA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 Non-EEA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31951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Wales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107,860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95.8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0.8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3.5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750050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All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6,699,190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91.4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7.7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4955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882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D3D51EFE-55A5-4F4E-AFAC-94871C74C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9" y="367894"/>
            <a:ext cx="878547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2: EUSS Applications by Age Group, </a:t>
            </a:r>
          </a:p>
          <a:p>
            <a:pPr algn="ctr">
              <a:defRPr/>
            </a:pPr>
            <a:r>
              <a:rPr lang="en-GB" sz="2800" b="1" dirty="0">
                <a:latin typeface="+mn-lt"/>
              </a:rPr>
              <a:t>August 2018 – June 2022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B64722-29C3-944F-B6FB-37FCA342432A}"/>
              </a:ext>
            </a:extLst>
          </p:cNvPr>
          <p:cNvSpPr/>
          <p:nvPr/>
        </p:nvSpPr>
        <p:spPr>
          <a:xfrm>
            <a:off x="556192" y="3671798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FE4F8C5-C809-D634-928C-888C75F1F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626237"/>
              </p:ext>
            </p:extLst>
          </p:nvPr>
        </p:nvGraphicFramePr>
        <p:xfrm>
          <a:off x="1064259" y="1769513"/>
          <a:ext cx="9084081" cy="1556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821">
                  <a:extLst>
                    <a:ext uri="{9D8B030D-6E8A-4147-A177-3AD203B41FA5}">
                      <a16:colId xmlns:a16="http://schemas.microsoft.com/office/drawing/2014/main" val="202016846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68600726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val="1061957221"/>
                    </a:ext>
                  </a:extLst>
                </a:gridCol>
                <a:gridCol w="2619780">
                  <a:extLst>
                    <a:ext uri="{9D8B030D-6E8A-4147-A177-3AD203B41FA5}">
                      <a16:colId xmlns:a16="http://schemas.microsoft.com/office/drawing/2014/main" val="4006828324"/>
                    </a:ext>
                  </a:extLst>
                </a:gridCol>
              </a:tblGrid>
              <a:tr h="516487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Aged Under 18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Aged 18-64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Aged 65 and over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2566570"/>
                  </a:ext>
                </a:extLst>
              </a:tr>
              <a:tr h="520118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Wales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17.5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79.4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5145520"/>
                  </a:ext>
                </a:extLst>
              </a:tr>
              <a:tr h="520118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17.1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80.4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9306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756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D3D51EFE-55A5-4F4E-AFAC-94871C74C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9" y="516685"/>
            <a:ext cx="878547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3: Completed EUSS Applications by Outcome Type, </a:t>
            </a:r>
          </a:p>
          <a:p>
            <a:pPr algn="ctr">
              <a:defRPr/>
            </a:pPr>
            <a:r>
              <a:rPr lang="en-GB" sz="2800" b="1" dirty="0">
                <a:latin typeface="+mn-lt"/>
              </a:rPr>
              <a:t>August 2018 – June 2022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B64722-29C3-944F-B6FB-37FCA342432A}"/>
              </a:ext>
            </a:extLst>
          </p:cNvPr>
          <p:cNvSpPr/>
          <p:nvPr/>
        </p:nvSpPr>
        <p:spPr>
          <a:xfrm>
            <a:off x="817845" y="4142824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3E71190-2313-06BA-4F78-AFF42BD9B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790241"/>
              </p:ext>
            </p:extLst>
          </p:nvPr>
        </p:nvGraphicFramePr>
        <p:xfrm>
          <a:off x="817845" y="1565332"/>
          <a:ext cx="10337836" cy="22996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3952">
                  <a:extLst>
                    <a:ext uri="{9D8B030D-6E8A-4147-A177-3AD203B41FA5}">
                      <a16:colId xmlns:a16="http://schemas.microsoft.com/office/drawing/2014/main" val="2503284013"/>
                    </a:ext>
                  </a:extLst>
                </a:gridCol>
                <a:gridCol w="2266846">
                  <a:extLst>
                    <a:ext uri="{9D8B030D-6E8A-4147-A177-3AD203B41FA5}">
                      <a16:colId xmlns:a16="http://schemas.microsoft.com/office/drawing/2014/main" val="3060304079"/>
                    </a:ext>
                  </a:extLst>
                </a:gridCol>
                <a:gridCol w="1253635">
                  <a:extLst>
                    <a:ext uri="{9D8B030D-6E8A-4147-A177-3AD203B41FA5}">
                      <a16:colId xmlns:a16="http://schemas.microsoft.com/office/drawing/2014/main" val="204891964"/>
                    </a:ext>
                  </a:extLst>
                </a:gridCol>
                <a:gridCol w="1476884">
                  <a:extLst>
                    <a:ext uri="{9D8B030D-6E8A-4147-A177-3AD203B41FA5}">
                      <a16:colId xmlns:a16="http://schemas.microsoft.com/office/drawing/2014/main" val="1059401299"/>
                    </a:ext>
                  </a:extLst>
                </a:gridCol>
                <a:gridCol w="1270808">
                  <a:extLst>
                    <a:ext uri="{9D8B030D-6E8A-4147-A177-3AD203B41FA5}">
                      <a16:colId xmlns:a16="http://schemas.microsoft.com/office/drawing/2014/main" val="2968898983"/>
                    </a:ext>
                  </a:extLst>
                </a:gridCol>
                <a:gridCol w="1926930">
                  <a:extLst>
                    <a:ext uri="{9D8B030D-6E8A-4147-A177-3AD203B41FA5}">
                      <a16:colId xmlns:a16="http://schemas.microsoft.com/office/drawing/2014/main" val="2526786878"/>
                    </a:ext>
                  </a:extLst>
                </a:gridCol>
                <a:gridCol w="1318781">
                  <a:extLst>
                    <a:ext uri="{9D8B030D-6E8A-4147-A177-3AD203B41FA5}">
                      <a16:colId xmlns:a16="http://schemas.microsoft.com/office/drawing/2014/main" val="3247618748"/>
                    </a:ext>
                  </a:extLst>
                </a:gridCol>
              </a:tblGrid>
              <a:tr h="1040523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Total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 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 Pre-Settled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 Refused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 Withdrawn or Void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% Invalid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8438780"/>
                  </a:ext>
                </a:extLst>
              </a:tr>
              <a:tr h="708138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Wales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104,910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56.5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36.3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3.4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1.9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1.9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7975118"/>
                  </a:ext>
                </a:extLst>
              </a:tr>
              <a:tr h="551027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All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6,473,830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50.7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40.6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4.7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2.1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1.9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8429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77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D3D51EFE-55A5-4F4E-AFAC-94871C74C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9" y="516685"/>
            <a:ext cx="979281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4: All EUSS Applications Received by Quarter, </a:t>
            </a:r>
          </a:p>
          <a:p>
            <a:pPr algn="ctr">
              <a:defRPr/>
            </a:pPr>
            <a:r>
              <a:rPr lang="en-GB" sz="2800" b="1" dirty="0">
                <a:latin typeface="+mn-lt"/>
              </a:rPr>
              <a:t>July 2021– June 2022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B64722-29C3-944F-B6FB-37FCA342432A}"/>
              </a:ext>
            </a:extLst>
          </p:cNvPr>
          <p:cNvSpPr/>
          <p:nvPr/>
        </p:nvSpPr>
        <p:spPr>
          <a:xfrm>
            <a:off x="556192" y="4916832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318934-BB6E-DE30-EE9D-3C27620B6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251777"/>
              </p:ext>
            </p:extLst>
          </p:nvPr>
        </p:nvGraphicFramePr>
        <p:xfrm>
          <a:off x="556192" y="1724118"/>
          <a:ext cx="10919527" cy="3055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0129">
                  <a:extLst>
                    <a:ext uri="{9D8B030D-6E8A-4147-A177-3AD203B41FA5}">
                      <a16:colId xmlns:a16="http://schemas.microsoft.com/office/drawing/2014/main" val="4063973745"/>
                    </a:ext>
                  </a:extLst>
                </a:gridCol>
                <a:gridCol w="1288520">
                  <a:extLst>
                    <a:ext uri="{9D8B030D-6E8A-4147-A177-3AD203B41FA5}">
                      <a16:colId xmlns:a16="http://schemas.microsoft.com/office/drawing/2014/main" val="2747282869"/>
                    </a:ext>
                  </a:extLst>
                </a:gridCol>
                <a:gridCol w="1381386">
                  <a:extLst>
                    <a:ext uri="{9D8B030D-6E8A-4147-A177-3AD203B41FA5}">
                      <a16:colId xmlns:a16="http://schemas.microsoft.com/office/drawing/2014/main" val="1834789863"/>
                    </a:ext>
                  </a:extLst>
                </a:gridCol>
                <a:gridCol w="1532294">
                  <a:extLst>
                    <a:ext uri="{9D8B030D-6E8A-4147-A177-3AD203B41FA5}">
                      <a16:colId xmlns:a16="http://schemas.microsoft.com/office/drawing/2014/main" val="624867645"/>
                    </a:ext>
                  </a:extLst>
                </a:gridCol>
                <a:gridCol w="1346561">
                  <a:extLst>
                    <a:ext uri="{9D8B030D-6E8A-4147-A177-3AD203B41FA5}">
                      <a16:colId xmlns:a16="http://schemas.microsoft.com/office/drawing/2014/main" val="2381566595"/>
                    </a:ext>
                  </a:extLst>
                </a:gridCol>
                <a:gridCol w="1640637">
                  <a:extLst>
                    <a:ext uri="{9D8B030D-6E8A-4147-A177-3AD203B41FA5}">
                      <a16:colId xmlns:a16="http://schemas.microsoft.com/office/drawing/2014/main" val="4095936216"/>
                    </a:ext>
                  </a:extLst>
                </a:gridCol>
              </a:tblGrid>
              <a:tr h="45718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 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Jul-Sep 2021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Oct-Dec 2021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Jan-Mar 2022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</a:rPr>
                        <a:t>Apr-Jun 2022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b="1" u="none" strike="noStrike" dirty="0">
                          <a:effectLst/>
                        </a:rPr>
                        <a:t>Jul 2021 - Jun 2022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4548685"/>
                  </a:ext>
                </a:extLst>
              </a:tr>
              <a:tr h="45718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</a:rPr>
                        <a:t>% Derivative Rights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1.4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0.5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0.8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0.7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0.9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5852303"/>
                  </a:ext>
                </a:extLst>
              </a:tr>
              <a:tr h="45718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</a:rPr>
                        <a:t>% Late applications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49.0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40.8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37.9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36.8</a:t>
                      </a:r>
                      <a:endParaRPr lang="en-GB" sz="2400" b="0" i="0" u="none" strike="noStrike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41.3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7539991"/>
                  </a:ext>
                </a:extLst>
              </a:tr>
              <a:tr h="485759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</a:rPr>
                        <a:t>% Repeat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29.6</a:t>
                      </a:r>
                      <a:endParaRPr lang="en-GB" sz="2400" b="0" i="0" u="none" strike="noStrike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32.4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34.1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35.1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32.7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4751257"/>
                  </a:ext>
                </a:extLst>
              </a:tr>
              <a:tr h="457185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</a:rPr>
                        <a:t>% Joining family members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20.0</a:t>
                      </a:r>
                      <a:endParaRPr lang="en-GB" sz="2400" b="0" i="0" u="none" strike="noStrike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26.3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27.2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27.4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25.1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5906390"/>
                  </a:ext>
                </a:extLst>
              </a:tr>
              <a:tr h="45718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Total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171,650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161,920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162,080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151,520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647,150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3916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482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D3D51EFE-55A5-4F4E-AFAC-94871C74C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869" y="516685"/>
            <a:ext cx="979281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5: All Completed EUSS Applications by Outcome Type, </a:t>
            </a:r>
          </a:p>
          <a:p>
            <a:pPr algn="ctr">
              <a:defRPr/>
            </a:pPr>
            <a:r>
              <a:rPr lang="en-GB" sz="2800" b="1" dirty="0">
                <a:latin typeface="+mn-lt"/>
              </a:rPr>
              <a:t>July 2021– June 2022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0B64722-29C3-944F-B6FB-37FCA342432A}"/>
              </a:ext>
            </a:extLst>
          </p:cNvPr>
          <p:cNvSpPr/>
          <p:nvPr/>
        </p:nvSpPr>
        <p:spPr>
          <a:xfrm>
            <a:off x="632206" y="4452552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Source: Home Office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BB7F194-204E-87B9-4DD7-AB26AD50E346}"/>
              </a:ext>
            </a:extLst>
          </p:cNvPr>
          <p:cNvGraphicFramePr>
            <a:graphicFrameLocks noGrp="1"/>
          </p:cNvGraphicFramePr>
          <p:nvPr/>
        </p:nvGraphicFramePr>
        <p:xfrm>
          <a:off x="345404" y="1662679"/>
          <a:ext cx="11115074" cy="26402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316">
                  <a:extLst>
                    <a:ext uri="{9D8B030D-6E8A-4147-A177-3AD203B41FA5}">
                      <a16:colId xmlns:a16="http://schemas.microsoft.com/office/drawing/2014/main" val="2959596985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1760042976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1643967313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354653344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56475638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503535730"/>
                    </a:ext>
                  </a:extLst>
                </a:gridCol>
                <a:gridCol w="1219198">
                  <a:extLst>
                    <a:ext uri="{9D8B030D-6E8A-4147-A177-3AD203B41FA5}">
                      <a16:colId xmlns:a16="http://schemas.microsoft.com/office/drawing/2014/main" val="3272465273"/>
                    </a:ext>
                  </a:extLst>
                </a:gridCol>
              </a:tblGrid>
              <a:tr h="726229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Pre-Settled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Refused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Withdrawn or Void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u="none" strike="noStrike" dirty="0">
                          <a:effectLst/>
                          <a:latin typeface="+mn-lt"/>
                        </a:rPr>
                        <a:t>% Invalid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3019152"/>
                  </a:ext>
                </a:extLst>
              </a:tr>
              <a:tr h="3746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  <a:latin typeface="+mn-lt"/>
                        </a:rPr>
                        <a:t>Derivative Rights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280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42.9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17.9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25.0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10.7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_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750457"/>
                  </a:ext>
                </a:extLst>
              </a:tr>
              <a:tr h="3746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  <a:latin typeface="+mn-lt"/>
                        </a:rPr>
                        <a:t>Late 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175,940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29.9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24.8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32.9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7.1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1088544"/>
                  </a:ext>
                </a:extLst>
              </a:tr>
              <a:tr h="3981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  <a:latin typeface="+mn-lt"/>
                        </a:rPr>
                        <a:t>Repeat 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186,440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85.0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6.3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1.6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5.8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1.2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1240889"/>
                  </a:ext>
                </a:extLst>
              </a:tr>
              <a:tr h="3746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Joining family members 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113,740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6.3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54.5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31.2</a:t>
                      </a:r>
                      <a:endParaRPr lang="en-GB" sz="2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4.0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4.0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2613105"/>
                  </a:ext>
                </a:extLst>
              </a:tr>
              <a:tr h="3746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u="none" strike="noStrike">
                          <a:effectLst/>
                          <a:latin typeface="+mn-lt"/>
                        </a:rPr>
                        <a:t>All Types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476,400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45.9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24.7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20.2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  <a:latin typeface="+mn-lt"/>
                        </a:rPr>
                        <a:t>5.2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  <a:latin typeface="+mn-lt"/>
                        </a:rPr>
                        <a:t>4.0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8517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789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97637EA9-4153-E544-BD08-9040DE24B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43" y="293826"/>
            <a:ext cx="6697663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6: Population and EUSS Applications by Region in England and Wales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67E2F0-3755-604A-8F19-320F142089AF}"/>
              </a:ext>
            </a:extLst>
          </p:cNvPr>
          <p:cNvSpPr/>
          <p:nvPr/>
        </p:nvSpPr>
        <p:spPr>
          <a:xfrm>
            <a:off x="2268104" y="5464356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Sources: ONS (Census) and Home Office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75DA5EE-9FB4-3676-E373-395016F65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734882"/>
              </p:ext>
            </p:extLst>
          </p:nvPr>
        </p:nvGraphicFramePr>
        <p:xfrm>
          <a:off x="556192" y="1234441"/>
          <a:ext cx="10881360" cy="4067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6026">
                  <a:extLst>
                    <a:ext uri="{9D8B030D-6E8A-4147-A177-3AD203B41FA5}">
                      <a16:colId xmlns:a16="http://schemas.microsoft.com/office/drawing/2014/main" val="604752825"/>
                    </a:ext>
                  </a:extLst>
                </a:gridCol>
                <a:gridCol w="1137337">
                  <a:extLst>
                    <a:ext uri="{9D8B030D-6E8A-4147-A177-3AD203B41FA5}">
                      <a16:colId xmlns:a16="http://schemas.microsoft.com/office/drawing/2014/main" val="3249166235"/>
                    </a:ext>
                  </a:extLst>
                </a:gridCol>
                <a:gridCol w="1137337">
                  <a:extLst>
                    <a:ext uri="{9D8B030D-6E8A-4147-A177-3AD203B41FA5}">
                      <a16:colId xmlns:a16="http://schemas.microsoft.com/office/drawing/2014/main" val="2846417819"/>
                    </a:ext>
                  </a:extLst>
                </a:gridCol>
                <a:gridCol w="1137337">
                  <a:extLst>
                    <a:ext uri="{9D8B030D-6E8A-4147-A177-3AD203B41FA5}">
                      <a16:colId xmlns:a16="http://schemas.microsoft.com/office/drawing/2014/main" val="4056486352"/>
                    </a:ext>
                  </a:extLst>
                </a:gridCol>
                <a:gridCol w="1137337">
                  <a:extLst>
                    <a:ext uri="{9D8B030D-6E8A-4147-A177-3AD203B41FA5}">
                      <a16:colId xmlns:a16="http://schemas.microsoft.com/office/drawing/2014/main" val="1401591789"/>
                    </a:ext>
                  </a:extLst>
                </a:gridCol>
                <a:gridCol w="1324715">
                  <a:extLst>
                    <a:ext uri="{9D8B030D-6E8A-4147-A177-3AD203B41FA5}">
                      <a16:colId xmlns:a16="http://schemas.microsoft.com/office/drawing/2014/main" val="988068651"/>
                    </a:ext>
                  </a:extLst>
                </a:gridCol>
                <a:gridCol w="1033991">
                  <a:extLst>
                    <a:ext uri="{9D8B030D-6E8A-4147-A177-3AD203B41FA5}">
                      <a16:colId xmlns:a16="http://schemas.microsoft.com/office/drawing/2014/main" val="2986008347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330746596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 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Usual resident pop. 2011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Usual resident pop. 2021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% change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EUSS </a:t>
                      </a:r>
                    </a:p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Apps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EUSS as % Pop.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% EUSS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</a:rPr>
                        <a:t>% Pop.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3214269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East of England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5,846,965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6,334,500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8.3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610,310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10.6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2183527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South West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5,288,935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5,701,200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342,490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6.0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4159106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East Midlands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4,533,222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4,880,200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480,940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8.2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9453747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London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8,173,941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8,799,800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2,266,190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25.8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37.2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14.8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6702772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South East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8,634,750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9,278,100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780,270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8.4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12.8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15.6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3467682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West Midlands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5,601,847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5,950,800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6.2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555,110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10.0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772653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North West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7,052,177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7,417,300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501,340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6.8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8.2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12.4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785890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Yorkshire and The Humber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5,283,733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5,480,800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3.7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369,820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6.7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6.1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9.2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4091988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North East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2,596,886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2,647,100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1.9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76,190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2.9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1.3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4.4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981567"/>
                  </a:ext>
                </a:extLst>
              </a:tr>
              <a:tr h="3135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Wales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3,063,456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3,107,500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1.4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107,870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3.5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00B0F0"/>
                          </a:solidFill>
                          <a:effectLst/>
                        </a:rPr>
                        <a:t>1.8</a:t>
                      </a:r>
                      <a:endParaRPr lang="en-GB" sz="2000" b="0" i="0" u="none" strike="noStrike" dirty="0">
                        <a:solidFill>
                          <a:srgbClr val="00B0F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5.2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6878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32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2" y="5771685"/>
            <a:ext cx="1866782" cy="883940"/>
          </a:xfrm>
          <a:prstGeom prst="rect">
            <a:avLst/>
          </a:prstGeom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97637EA9-4153-E544-BD08-9040DE24B1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105" y="293826"/>
            <a:ext cx="7503002" cy="7778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2800" b="1" dirty="0">
                <a:latin typeface="+mn-lt"/>
              </a:rPr>
              <a:t>Table 7: Population and EUSS Applications by Unitary Authority Wales (Highest Pop. Growth)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67E2F0-3755-604A-8F19-320F142089AF}"/>
              </a:ext>
            </a:extLst>
          </p:cNvPr>
          <p:cNvSpPr/>
          <p:nvPr/>
        </p:nvSpPr>
        <p:spPr>
          <a:xfrm>
            <a:off x="2268103" y="5961439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3200" baseline="30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Sources: ONS (Census) and Home Office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1CD129-FE62-45D9-8AAD-563439710DF6}"/>
              </a:ext>
            </a:extLst>
          </p:cNvPr>
          <p:cNvGraphicFramePr>
            <a:graphicFrameLocks noGrp="1"/>
          </p:cNvGraphicFramePr>
          <p:nvPr/>
        </p:nvGraphicFramePr>
        <p:xfrm>
          <a:off x="864176" y="1190124"/>
          <a:ext cx="10230544" cy="438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8769">
                  <a:extLst>
                    <a:ext uri="{9D8B030D-6E8A-4147-A177-3AD203B41FA5}">
                      <a16:colId xmlns:a16="http://schemas.microsoft.com/office/drawing/2014/main" val="3370651391"/>
                    </a:ext>
                  </a:extLst>
                </a:gridCol>
                <a:gridCol w="1131429">
                  <a:extLst>
                    <a:ext uri="{9D8B030D-6E8A-4147-A177-3AD203B41FA5}">
                      <a16:colId xmlns:a16="http://schemas.microsoft.com/office/drawing/2014/main" val="2113793827"/>
                    </a:ext>
                  </a:extLst>
                </a:gridCol>
                <a:gridCol w="1131429">
                  <a:extLst>
                    <a:ext uri="{9D8B030D-6E8A-4147-A177-3AD203B41FA5}">
                      <a16:colId xmlns:a16="http://schemas.microsoft.com/office/drawing/2014/main" val="1390110742"/>
                    </a:ext>
                  </a:extLst>
                </a:gridCol>
                <a:gridCol w="1131429">
                  <a:extLst>
                    <a:ext uri="{9D8B030D-6E8A-4147-A177-3AD203B41FA5}">
                      <a16:colId xmlns:a16="http://schemas.microsoft.com/office/drawing/2014/main" val="3844966514"/>
                    </a:ext>
                  </a:extLst>
                </a:gridCol>
                <a:gridCol w="1131429">
                  <a:extLst>
                    <a:ext uri="{9D8B030D-6E8A-4147-A177-3AD203B41FA5}">
                      <a16:colId xmlns:a16="http://schemas.microsoft.com/office/drawing/2014/main" val="977970965"/>
                    </a:ext>
                  </a:extLst>
                </a:gridCol>
                <a:gridCol w="1144433">
                  <a:extLst>
                    <a:ext uri="{9D8B030D-6E8A-4147-A177-3AD203B41FA5}">
                      <a16:colId xmlns:a16="http://schemas.microsoft.com/office/drawing/2014/main" val="3717153334"/>
                    </a:ext>
                  </a:extLst>
                </a:gridCol>
                <a:gridCol w="1027963">
                  <a:extLst>
                    <a:ext uri="{9D8B030D-6E8A-4147-A177-3AD203B41FA5}">
                      <a16:colId xmlns:a16="http://schemas.microsoft.com/office/drawing/2014/main" val="1334817930"/>
                    </a:ext>
                  </a:extLst>
                </a:gridCol>
                <a:gridCol w="1503663">
                  <a:extLst>
                    <a:ext uri="{9D8B030D-6E8A-4147-A177-3AD203B41FA5}">
                      <a16:colId xmlns:a16="http://schemas.microsoft.com/office/drawing/2014/main" val="1694118505"/>
                    </a:ext>
                  </a:extLst>
                </a:gridCol>
              </a:tblGrid>
              <a:tr h="816323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Usual resident pop. 2011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Usual resident pop. 2021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change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EUSS Apps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EUSS as % Pop.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EUSS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Pop.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8790142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Newport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145,736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159,600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9.5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12,530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7.9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11.6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7428453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Cardiff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346,090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362,400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25,870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7.1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24.0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1131405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Bridgend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139,178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145,500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3691258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Vale of Glamorgan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126,336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2,260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0615669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Carmarthenshire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183,777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187,900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5,520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2138314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Denbighshire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93,734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95,800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7570274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Monmouthshire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91,323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93,000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1,890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4362930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Neath Port Talbot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139,812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142,300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4872176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Flintshire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152,506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155,000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9,080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5.9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8.4</a:t>
                      </a:r>
                      <a:endParaRPr lang="en-GB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6713973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Rhondda Cynon Taf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234,410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237,700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3,270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6532575"/>
                  </a:ext>
                </a:extLst>
              </a:tr>
              <a:tr h="29718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Torfaen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91,075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92,300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1,070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3.0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6851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203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7A7C8C56836A40BD014118DAE11F19" ma:contentTypeVersion="8" ma:contentTypeDescription="Create a new document." ma:contentTypeScope="" ma:versionID="c6dbaeda476487602a72ee33222a0aef">
  <xsd:schema xmlns:xsd="http://www.w3.org/2001/XMLSchema" xmlns:xs="http://www.w3.org/2001/XMLSchema" xmlns:p="http://schemas.microsoft.com/office/2006/metadata/properties" xmlns:ns3="098ef55d-40c1-4a1b-9e12-f245bd42b7e5" targetNamespace="http://schemas.microsoft.com/office/2006/metadata/properties" ma:root="true" ma:fieldsID="bf87bec16314f7a407969238d1ea2ba1" ns3:_="">
    <xsd:import namespace="098ef55d-40c1-4a1b-9e12-f245bd42b7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ef55d-40c1-4a1b-9e12-f245bd42b7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metadata xmlns="http://www.objective.com/ecm/document/metadata/FF3C5B18883D4E21973B57C2EEED7FD1" version="1.0.0">
  <systemFields>
    <field name="Objective-Id">
      <value order="0">A35211667</value>
    </field>
    <field name="Objective-Title">
      <value order="0">EUSS Project Presentation Steering Group 1st Meeting 12.07.21 (vA69162532)</value>
    </field>
    <field name="Objective-Description">
      <value order="0"/>
    </field>
    <field name="Objective-CreationStamp">
      <value order="0">2021-06-22T15:44:23Z</value>
    </field>
    <field name="Objective-IsApproved">
      <value order="0">false</value>
    </field>
    <field name="Objective-IsPublished">
      <value order="0">true</value>
    </field>
    <field name="Objective-DatePublished">
      <value order="0">2021-06-22T15:44:53Z</value>
    </field>
    <field name="Objective-ModificationStamp">
      <value order="0">2021-06-22T15:44:53Z</value>
    </field>
    <field name="Objective-Owner">
      <value order="0">Lloyd-Williams, Ffion (KAS)</value>
    </field>
    <field name="Objective-Path">
      <value order="0">Objective Global Folder:Business File Plan:Permanent Secretary's Group (PSG):Permanent Secretary's Group (PSG) - KAS - Chief Statistician:1 - Save:Administrative Data Research Unit - Wales:EUSS Data Linkage Project:ADRU - EUSS Data Linkage Project - Admin and Meetings - 2020-2022:EUSS Steering Group</value>
    </field>
    <field name="Objective-Parent">
      <value order="0">EUSS Steering Group</value>
    </field>
    <field name="Objective-State">
      <value order="0">Published</value>
    </field>
    <field name="Objective-VersionId">
      <value order="0">vA69320307</value>
    </field>
    <field name="Objective-Version">
      <value order="0">1.0</value>
    </field>
    <field name="Objective-VersionNumber">
      <value order="0">2</value>
    </field>
    <field name="Objective-VersionComment">
      <value order="0">Version 2</value>
    </field>
    <field name="Objective-FileNumber">
      <value order="0">qA1452312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Date Acquired">
        <value order="0"/>
      </field>
      <field name="Objective-Official Translation">
        <value order="0"/>
      </field>
      <field name="Objective-Connect Creator">
        <value order="0"/>
      </field>
    </catalogue>
  </catalogues>
</metadat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7C8DD2-05C1-4DFE-B0D8-97F4C82D6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8ef55d-40c1-4a1b-9e12-f245bd42b7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DD148D-7359-4B2B-9B90-AF68A12E8836}">
  <ds:schemaRefs>
    <ds:schemaRef ds:uri="http://purl.org/dc/elements/1.1/"/>
    <ds:schemaRef ds:uri="http://schemas.microsoft.com/office/2006/documentManagement/types"/>
    <ds:schemaRef ds:uri="098ef55d-40c1-4a1b-9e12-f245bd42b7e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customXml/itemProps4.xml><?xml version="1.0" encoding="utf-8"?>
<ds:datastoreItem xmlns:ds="http://schemas.openxmlformats.org/officeDocument/2006/customXml" ds:itemID="{C2E3F597-EA5E-43FB-8351-744439AFE9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7200</TotalTime>
  <Words>1266</Words>
  <Application>Microsoft Office PowerPoint</Application>
  <PresentationFormat>Widescreen</PresentationFormat>
  <Paragraphs>463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 Update on EUSS applications in Wales  Stephen Drinkwater University of Roehampton, London &amp; WISERD  October 2022    ADR UK/ESRC Project on EUSS Data Linkage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Webster, Nicholas (KAS)</dc:creator>
  <cp:lastModifiedBy>Laura Mulvey - ESRC UKRI</cp:lastModifiedBy>
  <cp:revision>74</cp:revision>
  <dcterms:created xsi:type="dcterms:W3CDTF">2020-03-09T15:09:31Z</dcterms:created>
  <dcterms:modified xsi:type="dcterms:W3CDTF">2022-10-21T14:09:00Z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A35211667</vt:lpwstr>
  </property>
  <property fmtid="{D5CDD505-2E9C-101B-9397-08002B2CF9AE}" pid="4" name="Objective-Title">
    <vt:lpwstr>EUSS Project Presentation Steering Group 1st Meeting 12.07.21 (vA69162532)</vt:lpwstr>
  </property>
  <property fmtid="{D5CDD505-2E9C-101B-9397-08002B2CF9AE}" pid="5" name="Objective-Description">
    <vt:lpwstr/>
  </property>
  <property fmtid="{D5CDD505-2E9C-101B-9397-08002B2CF9AE}" pid="6" name="Objective-CreationStamp">
    <vt:filetime>2021-06-22T15:44:28Z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2021-06-22T15:44:53Z</vt:filetime>
  </property>
  <property fmtid="{D5CDD505-2E9C-101B-9397-08002B2CF9AE}" pid="10" name="Objective-ModificationStamp">
    <vt:filetime>2021-06-22T15:44:53Z</vt:filetime>
  </property>
  <property fmtid="{D5CDD505-2E9C-101B-9397-08002B2CF9AE}" pid="11" name="Objective-Owner">
    <vt:lpwstr>Lloyd-Williams, Ffion (KAS)</vt:lpwstr>
  </property>
  <property fmtid="{D5CDD505-2E9C-101B-9397-08002B2CF9AE}" pid="12" name="Objective-Path">
    <vt:lpwstr>Objective Global Folder:Business File Plan:Permanent Secretary's Group (PSG):Permanent Secretary's Group (PSG) - KAS - Chief Statistician:1 - Save:Administrative Data Research Unit - Wales:EUSS Data Linkage Project:ADRU - EUSS Data Linkage Project - Admin and Meetings - 2020-2022:EUSS Steering Group:</vt:lpwstr>
  </property>
  <property fmtid="{D5CDD505-2E9C-101B-9397-08002B2CF9AE}" pid="13" name="Objective-Parent">
    <vt:lpwstr>EUSS Steering Group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vA69320307</vt:lpwstr>
  </property>
  <property fmtid="{D5CDD505-2E9C-101B-9397-08002B2CF9AE}" pid="16" name="Objective-Version">
    <vt:lpwstr>1.0</vt:lpwstr>
  </property>
  <property fmtid="{D5CDD505-2E9C-101B-9397-08002B2CF9AE}" pid="17" name="Objective-VersionNumber">
    <vt:r8>2</vt:r8>
  </property>
  <property fmtid="{D5CDD505-2E9C-101B-9397-08002B2CF9AE}" pid="18" name="Objective-VersionComment">
    <vt:lpwstr>Version 2</vt:lpwstr>
  </property>
  <property fmtid="{D5CDD505-2E9C-101B-9397-08002B2CF9AE}" pid="19" name="Objective-FileNumber">
    <vt:lpwstr/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/>
  </property>
  <property fmtid="{D5CDD505-2E9C-101B-9397-08002B2CF9AE}" pid="22" name="Objective-Language">
    <vt:lpwstr>English (eng)</vt:lpwstr>
  </property>
  <property fmtid="{D5CDD505-2E9C-101B-9397-08002B2CF9AE}" pid="23" name="Objective-Date Acquired">
    <vt:lpwstr/>
  </property>
  <property fmtid="{D5CDD505-2E9C-101B-9397-08002B2CF9AE}" pid="24" name="Objective-What to Keep">
    <vt:lpwstr>No</vt:lpwstr>
  </property>
  <property fmtid="{D5CDD505-2E9C-101B-9397-08002B2CF9AE}" pid="25" name="Objective-Official Transl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  <property fmtid="{D5CDD505-2E9C-101B-9397-08002B2CF9AE}" pid="28" name="ContentTypeId">
    <vt:lpwstr>0x0101000B7A7C8C56836A40BD014118DAE11F19</vt:lpwstr>
  </property>
</Properties>
</file>